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amp;ehk=reCIPQe3ghmgMv1Gk"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595" r:id="rId2"/>
    <p:sldId id="553" r:id="rId3"/>
    <p:sldId id="604" r:id="rId4"/>
    <p:sldId id="609" r:id="rId5"/>
    <p:sldId id="545" r:id="rId6"/>
    <p:sldId id="617" r:id="rId7"/>
    <p:sldId id="634" r:id="rId8"/>
    <p:sldId id="569" r:id="rId9"/>
    <p:sldId id="615" r:id="rId10"/>
    <p:sldId id="618" r:id="rId11"/>
    <p:sldId id="619" r:id="rId12"/>
    <p:sldId id="631" r:id="rId13"/>
    <p:sldId id="621" r:id="rId14"/>
    <p:sldId id="620" r:id="rId15"/>
    <p:sldId id="613" r:id="rId16"/>
    <p:sldId id="556" r:id="rId17"/>
    <p:sldId id="603" r:id="rId18"/>
    <p:sldId id="611" r:id="rId19"/>
    <p:sldId id="610" r:id="rId20"/>
    <p:sldId id="622" r:id="rId21"/>
    <p:sldId id="633" r:id="rId22"/>
    <p:sldId id="607" r:id="rId23"/>
    <p:sldId id="616" r:id="rId24"/>
    <p:sldId id="624" r:id="rId25"/>
    <p:sldId id="632" r:id="rId26"/>
    <p:sldId id="623" r:id="rId27"/>
    <p:sldId id="614" r:id="rId28"/>
    <p:sldId id="599" r:id="rId29"/>
    <p:sldId id="551"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9BC48F-3051-43BF-9BE6-EB7AE890541F}">
          <p14:sldIdLst>
            <p14:sldId id="595"/>
            <p14:sldId id="553"/>
            <p14:sldId id="604"/>
            <p14:sldId id="609"/>
            <p14:sldId id="545"/>
            <p14:sldId id="617"/>
            <p14:sldId id="634"/>
            <p14:sldId id="569"/>
            <p14:sldId id="615"/>
            <p14:sldId id="618"/>
            <p14:sldId id="619"/>
            <p14:sldId id="631"/>
            <p14:sldId id="621"/>
            <p14:sldId id="620"/>
            <p14:sldId id="613"/>
            <p14:sldId id="556"/>
            <p14:sldId id="603"/>
            <p14:sldId id="611"/>
            <p14:sldId id="610"/>
            <p14:sldId id="622"/>
            <p14:sldId id="633"/>
            <p14:sldId id="607"/>
            <p14:sldId id="616"/>
            <p14:sldId id="624"/>
            <p14:sldId id="632"/>
            <p14:sldId id="623"/>
            <p14:sldId id="614"/>
            <p14:sldId id="599"/>
            <p14:sldId id="5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ano, Todd, M" initials="CTM" lastIdx="7" clrIdx="0">
    <p:extLst>
      <p:ext uri="{19B8F6BF-5375-455C-9EA6-DF929625EA0E}">
        <p15:presenceInfo xmlns:p15="http://schemas.microsoft.com/office/powerpoint/2012/main" userId="S-1-5-21-760770886-1565150770-12547700-32202" providerId="AD"/>
      </p:ext>
    </p:extLst>
  </p:cmAuthor>
  <p:cmAuthor id="2" name="Elliott, Melissa" initials="EM" lastIdx="2" clrIdx="1">
    <p:extLst>
      <p:ext uri="{19B8F6BF-5375-455C-9EA6-DF929625EA0E}">
        <p15:presenceInfo xmlns:p15="http://schemas.microsoft.com/office/powerpoint/2012/main" userId="S-1-5-21-760770886-1565150770-12547700-21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638ACF"/>
    <a:srgbClr val="557EBC"/>
    <a:srgbClr val="678FCC"/>
    <a:srgbClr val="000000"/>
    <a:srgbClr val="656565"/>
    <a:srgbClr val="6E6E6E"/>
    <a:srgbClr val="7B7C80"/>
    <a:srgbClr val="FFFF9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36" autoAdjust="0"/>
    <p:restoredTop sz="92621" autoAdjust="0"/>
  </p:normalViewPr>
  <p:slideViewPr>
    <p:cSldViewPr snapToGrid="0" snapToObjects="1">
      <p:cViewPr varScale="1">
        <p:scale>
          <a:sx n="72" d="100"/>
          <a:sy n="72" d="100"/>
        </p:scale>
        <p:origin x="34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4" d="100"/>
        <a:sy n="74" d="100"/>
      </p:scale>
      <p:origin x="0" y="0"/>
    </p:cViewPr>
  </p:sorterViewPr>
  <p:notesViewPr>
    <p:cSldViewPr snapToGrid="0" snapToObjects="1">
      <p:cViewPr varScale="1">
        <p:scale>
          <a:sx n="65" d="100"/>
          <a:sy n="65" d="100"/>
        </p:scale>
        <p:origin x="2565"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8098b1226f22d9f2/BW/San%20Miguel/Water%20-%20Operating%20Only.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8098b1226f22d9f2/BW/San%20Miguel/san%20miguel%20rate%20study%20information/Survey%20Template%20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8098b1226f22d9f2/BW/San%20Miguel/Water%20-%20Operating%20Only.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8098b1226f22d9f2/BW/San%20Miguel/Water%20-%20draft%20gradual%20scenario2.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8098b1226f22d9f2/BW/San%20Miguel/Water%20-%20draft%20gradual%20scenario2.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8098b1226f22d9f2/BW/San%20Miguel/san%20miguel%20rate%20study%20information/Survey%20Template%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8098b1226f22d9f2/BW/San%20Miguel/Sewer%20operating%20only%20-%20Copy.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8098b1226f22d9f2/BW/San%20Miguel/Sewer%20operating%20only%20-%20Copy.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8098b1226f22d9f2/BW/San%20Miguel/Sewer%20draft%20full%20scenario.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whel\Documents\BW\San%20Miguel\Sewer2.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15048118985126"/>
          <c:y val="5.0925925925925923E-2"/>
          <c:w val="0.53114982502187225"/>
          <c:h val="0.8416746864975212"/>
        </c:manualLayout>
      </c:layout>
      <c:barChart>
        <c:barDir val="col"/>
        <c:grouping val="stacked"/>
        <c:varyColors val="0"/>
        <c:ser>
          <c:idx val="0"/>
          <c:order val="0"/>
          <c:tx>
            <c:strRef>
              <c:f>Expense!$G$150</c:f>
              <c:strCache>
                <c:ptCount val="1"/>
                <c:pt idx="0">
                  <c:v>Salary and Benefits</c:v>
                </c:pt>
              </c:strCache>
            </c:strRef>
          </c:tx>
          <c:spPr>
            <a:solidFill>
              <a:schemeClr val="accent1"/>
            </a:solidFill>
            <a:ln>
              <a:noFill/>
            </a:ln>
            <a:effectLst/>
          </c:spPr>
          <c:invertIfNegative val="0"/>
          <c:cat>
            <c:strRef>
              <c:f>Expense!$H$149</c:f>
              <c:strCache>
                <c:ptCount val="1"/>
                <c:pt idx="0">
                  <c:v> Expense </c:v>
                </c:pt>
              </c:strCache>
            </c:strRef>
          </c:cat>
          <c:val>
            <c:numRef>
              <c:f>Expense!$H$150</c:f>
              <c:numCache>
                <c:formatCode>"$"#,##0</c:formatCode>
                <c:ptCount val="1"/>
                <c:pt idx="0">
                  <c:v>232887</c:v>
                </c:pt>
              </c:numCache>
            </c:numRef>
          </c:val>
          <c:extLst>
            <c:ext xmlns:c16="http://schemas.microsoft.com/office/drawing/2014/chart" uri="{C3380CC4-5D6E-409C-BE32-E72D297353CC}">
              <c16:uniqueId val="{00000000-3C23-413A-A7BF-128A605BBD4E}"/>
            </c:ext>
          </c:extLst>
        </c:ser>
        <c:ser>
          <c:idx val="1"/>
          <c:order val="1"/>
          <c:tx>
            <c:strRef>
              <c:f>Expense!$G$151</c:f>
              <c:strCache>
                <c:ptCount val="1"/>
                <c:pt idx="0">
                  <c:v>Operations and Maintenance</c:v>
                </c:pt>
              </c:strCache>
            </c:strRef>
          </c:tx>
          <c:spPr>
            <a:solidFill>
              <a:schemeClr val="accent2"/>
            </a:solidFill>
            <a:ln>
              <a:noFill/>
            </a:ln>
            <a:effectLst/>
          </c:spPr>
          <c:invertIfNegative val="0"/>
          <c:cat>
            <c:strRef>
              <c:f>Expense!$H$149</c:f>
              <c:strCache>
                <c:ptCount val="1"/>
                <c:pt idx="0">
                  <c:v> Expense </c:v>
                </c:pt>
              </c:strCache>
            </c:strRef>
          </c:cat>
          <c:val>
            <c:numRef>
              <c:f>Expense!$H$151</c:f>
              <c:numCache>
                <c:formatCode>"$"#,##0</c:formatCode>
                <c:ptCount val="1"/>
                <c:pt idx="0">
                  <c:v>111403.25</c:v>
                </c:pt>
              </c:numCache>
            </c:numRef>
          </c:val>
          <c:extLst>
            <c:ext xmlns:c16="http://schemas.microsoft.com/office/drawing/2014/chart" uri="{C3380CC4-5D6E-409C-BE32-E72D297353CC}">
              <c16:uniqueId val="{00000001-3C23-413A-A7BF-128A605BBD4E}"/>
            </c:ext>
          </c:extLst>
        </c:ser>
        <c:ser>
          <c:idx val="2"/>
          <c:order val="2"/>
          <c:tx>
            <c:strRef>
              <c:f>Expense!$G$152</c:f>
              <c:strCache>
                <c:ptCount val="1"/>
                <c:pt idx="0">
                  <c:v>Administration</c:v>
                </c:pt>
              </c:strCache>
            </c:strRef>
          </c:tx>
          <c:spPr>
            <a:solidFill>
              <a:schemeClr val="accent3"/>
            </a:solidFill>
            <a:ln>
              <a:noFill/>
            </a:ln>
            <a:effectLst/>
          </c:spPr>
          <c:invertIfNegative val="0"/>
          <c:cat>
            <c:strRef>
              <c:f>Expense!$H$149</c:f>
              <c:strCache>
                <c:ptCount val="1"/>
                <c:pt idx="0">
                  <c:v> Expense </c:v>
                </c:pt>
              </c:strCache>
            </c:strRef>
          </c:cat>
          <c:val>
            <c:numRef>
              <c:f>Expense!$H$152</c:f>
              <c:numCache>
                <c:formatCode>"$"#,##0</c:formatCode>
                <c:ptCount val="1"/>
                <c:pt idx="0">
                  <c:v>205927.75</c:v>
                </c:pt>
              </c:numCache>
            </c:numRef>
          </c:val>
          <c:extLst>
            <c:ext xmlns:c16="http://schemas.microsoft.com/office/drawing/2014/chart" uri="{C3380CC4-5D6E-409C-BE32-E72D297353CC}">
              <c16:uniqueId val="{00000002-3C23-413A-A7BF-128A605BBD4E}"/>
            </c:ext>
          </c:extLst>
        </c:ser>
        <c:ser>
          <c:idx val="3"/>
          <c:order val="3"/>
          <c:tx>
            <c:strRef>
              <c:f>Expense!$G$153</c:f>
              <c:strCache>
                <c:ptCount val="1"/>
                <c:pt idx="0">
                  <c:v>Existing Debt Service</c:v>
                </c:pt>
              </c:strCache>
            </c:strRef>
          </c:tx>
          <c:spPr>
            <a:solidFill>
              <a:schemeClr val="accent4"/>
            </a:solidFill>
            <a:ln>
              <a:noFill/>
            </a:ln>
            <a:effectLst/>
          </c:spPr>
          <c:invertIfNegative val="0"/>
          <c:cat>
            <c:strRef>
              <c:f>Expense!$H$149</c:f>
              <c:strCache>
                <c:ptCount val="1"/>
                <c:pt idx="0">
                  <c:v> Expense </c:v>
                </c:pt>
              </c:strCache>
            </c:strRef>
          </c:cat>
          <c:val>
            <c:numRef>
              <c:f>Expense!$H$153</c:f>
              <c:numCache>
                <c:formatCode>"$"#,##0</c:formatCode>
                <c:ptCount val="1"/>
                <c:pt idx="0">
                  <c:v>67000</c:v>
                </c:pt>
              </c:numCache>
            </c:numRef>
          </c:val>
          <c:extLst>
            <c:ext xmlns:c16="http://schemas.microsoft.com/office/drawing/2014/chart" uri="{C3380CC4-5D6E-409C-BE32-E72D297353CC}">
              <c16:uniqueId val="{00000003-3C23-413A-A7BF-128A605BBD4E}"/>
            </c:ext>
          </c:extLst>
        </c:ser>
        <c:ser>
          <c:idx val="4"/>
          <c:order val="4"/>
          <c:tx>
            <c:strRef>
              <c:f>Expense!$G$154</c:f>
              <c:strCache>
                <c:ptCount val="1"/>
                <c:pt idx="0">
                  <c:v>Repay Capacity Fund</c:v>
                </c:pt>
              </c:strCache>
            </c:strRef>
          </c:tx>
          <c:spPr>
            <a:solidFill>
              <a:schemeClr val="accent5"/>
            </a:solidFill>
            <a:ln>
              <a:noFill/>
            </a:ln>
            <a:effectLst/>
          </c:spPr>
          <c:invertIfNegative val="0"/>
          <c:cat>
            <c:strRef>
              <c:f>Expense!$H$149</c:f>
              <c:strCache>
                <c:ptCount val="1"/>
                <c:pt idx="0">
                  <c:v> Expense </c:v>
                </c:pt>
              </c:strCache>
            </c:strRef>
          </c:cat>
          <c:val>
            <c:numRef>
              <c:f>Expense!$H$154</c:f>
              <c:numCache>
                <c:formatCode>#,##0</c:formatCode>
                <c:ptCount val="1"/>
                <c:pt idx="0">
                  <c:v>67463.902000000002</c:v>
                </c:pt>
              </c:numCache>
            </c:numRef>
          </c:val>
          <c:extLst>
            <c:ext xmlns:c16="http://schemas.microsoft.com/office/drawing/2014/chart" uri="{C3380CC4-5D6E-409C-BE32-E72D297353CC}">
              <c16:uniqueId val="{00000004-3C23-413A-A7BF-128A605BBD4E}"/>
            </c:ext>
          </c:extLst>
        </c:ser>
        <c:dLbls>
          <c:showLegendKey val="0"/>
          <c:showVal val="0"/>
          <c:showCatName val="0"/>
          <c:showSerName val="0"/>
          <c:showPercent val="0"/>
          <c:showBubbleSize val="0"/>
        </c:dLbls>
        <c:gapWidth val="150"/>
        <c:overlap val="100"/>
        <c:axId val="580898008"/>
        <c:axId val="580899320"/>
      </c:barChart>
      <c:lineChart>
        <c:grouping val="standard"/>
        <c:varyColors val="0"/>
        <c:ser>
          <c:idx val="5"/>
          <c:order val="5"/>
          <c:tx>
            <c:strRef>
              <c:f>Expense!$G$155</c:f>
              <c:strCache>
                <c:ptCount val="1"/>
                <c:pt idx="0">
                  <c:v>Total</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Expense!$H$149</c:f>
              <c:strCache>
                <c:ptCount val="1"/>
                <c:pt idx="0">
                  <c:v> Expense </c:v>
                </c:pt>
              </c:strCache>
            </c:strRef>
          </c:cat>
          <c:val>
            <c:numRef>
              <c:f>Expense!$H$155</c:f>
              <c:numCache>
                <c:formatCode>"$"#,##0</c:formatCode>
                <c:ptCount val="1"/>
                <c:pt idx="0">
                  <c:v>684681.902</c:v>
                </c:pt>
              </c:numCache>
            </c:numRef>
          </c:val>
          <c:smooth val="0"/>
          <c:extLst>
            <c:ext xmlns:c16="http://schemas.microsoft.com/office/drawing/2014/chart" uri="{C3380CC4-5D6E-409C-BE32-E72D297353CC}">
              <c16:uniqueId val="{00000005-3C23-413A-A7BF-128A605BBD4E}"/>
            </c:ext>
          </c:extLst>
        </c:ser>
        <c:dLbls>
          <c:showLegendKey val="0"/>
          <c:showVal val="0"/>
          <c:showCatName val="0"/>
          <c:showSerName val="0"/>
          <c:showPercent val="0"/>
          <c:showBubbleSize val="0"/>
        </c:dLbls>
        <c:marker val="1"/>
        <c:smooth val="0"/>
        <c:axId val="580898008"/>
        <c:axId val="580899320"/>
      </c:lineChart>
      <c:catAx>
        <c:axId val="58089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80899320"/>
        <c:crosses val="autoZero"/>
        <c:auto val="1"/>
        <c:lblAlgn val="ctr"/>
        <c:lblOffset val="100"/>
        <c:noMultiLvlLbl val="0"/>
      </c:catAx>
      <c:valAx>
        <c:axId val="5808993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80898008"/>
        <c:crosses val="autoZero"/>
        <c:crossBetween val="between"/>
      </c:valAx>
      <c:spPr>
        <a:noFill/>
        <a:ln>
          <a:noFill/>
        </a:ln>
        <a:effectLst/>
      </c:spPr>
    </c:plotArea>
    <c:legend>
      <c:legendPos val="r"/>
      <c:legendEntry>
        <c:idx val="5"/>
        <c:delete val="1"/>
      </c:legendEntry>
      <c:layout>
        <c:manualLayout>
          <c:xMode val="edge"/>
          <c:yMode val="edge"/>
          <c:x val="0.7061891951006124"/>
          <c:y val="0.15653798483522893"/>
          <c:w val="0.29103302712160978"/>
          <c:h val="0.696183289588801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5128937089721E-2"/>
          <c:y val="0.12078030367229421"/>
          <c:w val="0.8921860784929434"/>
          <c:h val="0.71428502677769024"/>
        </c:manualLayout>
      </c:layout>
      <c:barChart>
        <c:barDir val="col"/>
        <c:grouping val="clustered"/>
        <c:varyColors val="0"/>
        <c:ser>
          <c:idx val="0"/>
          <c:order val="0"/>
          <c:tx>
            <c:strRef>
              <c:f>'Sewer Rate Survey'!$E$24</c:f>
              <c:strCache>
                <c:ptCount val="1"/>
                <c:pt idx="0">
                  <c:v>Total Charge</c:v>
                </c:pt>
              </c:strCache>
            </c:strRef>
          </c:tx>
          <c:spPr>
            <a:solidFill>
              <a:schemeClr val="accent1"/>
            </a:solidFill>
            <a:ln>
              <a:noFill/>
            </a:ln>
            <a:effectLst/>
          </c:spPr>
          <c:invertIfNegative val="0"/>
          <c:dPt>
            <c:idx val="0"/>
            <c:invertIfNegative val="0"/>
            <c:bubble3D val="0"/>
            <c:spPr>
              <a:solidFill>
                <a:schemeClr val="bg2">
                  <a:lumMod val="50000"/>
                </a:schemeClr>
              </a:solidFill>
              <a:ln>
                <a:noFill/>
              </a:ln>
              <a:effectLst/>
            </c:spPr>
            <c:extLst>
              <c:ext xmlns:c16="http://schemas.microsoft.com/office/drawing/2014/chart" uri="{C3380CC4-5D6E-409C-BE32-E72D297353CC}">
                <c16:uniqueId val="{00000001-E120-47A2-AE25-58D082A94A5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E120-47A2-AE25-58D082A94A52}"/>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E120-47A2-AE25-58D082A94A52}"/>
              </c:ext>
            </c:extLst>
          </c:dPt>
          <c:dPt>
            <c:idx val="5"/>
            <c:invertIfNegative val="0"/>
            <c:bubble3D val="0"/>
            <c:spPr>
              <a:solidFill>
                <a:schemeClr val="bg2">
                  <a:lumMod val="90000"/>
                </a:schemeClr>
              </a:solidFill>
              <a:ln>
                <a:noFill/>
              </a:ln>
              <a:effectLst/>
            </c:spPr>
            <c:extLst>
              <c:ext xmlns:c16="http://schemas.microsoft.com/office/drawing/2014/chart" uri="{C3380CC4-5D6E-409C-BE32-E72D297353CC}">
                <c16:uniqueId val="{00000007-E120-47A2-AE25-58D082A94A52}"/>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9-E120-47A2-AE25-58D082A94A52}"/>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'Sewer Rate Survey'!$B$25:$B$33</c:f>
              <c:strCache>
                <c:ptCount val="9"/>
                <c:pt idx="0">
                  <c:v>San Miguel CSD</c:v>
                </c:pt>
                <c:pt idx="1">
                  <c:v>Paso Robles</c:v>
                </c:pt>
                <c:pt idx="2">
                  <c:v>Cambria CSD</c:v>
                </c:pt>
                <c:pt idx="3">
                  <c:v>Morro Bay</c:v>
                </c:pt>
                <c:pt idx="4">
                  <c:v>San Simeon CSD</c:v>
                </c:pt>
                <c:pt idx="5">
                  <c:v>San Miguel CSD FY 18-19 (Proposed)</c:v>
                </c:pt>
                <c:pt idx="6">
                  <c:v>San Luis Obispo</c:v>
                </c:pt>
                <c:pt idx="7">
                  <c:v>SLO CO CSA 18</c:v>
                </c:pt>
                <c:pt idx="8">
                  <c:v>Los Osos</c:v>
                </c:pt>
              </c:strCache>
            </c:strRef>
          </c:cat>
          <c:val>
            <c:numRef>
              <c:f>'Sewer Rate Survey'!$E$25:$E$33</c:f>
              <c:numCache>
                <c:formatCode>"$"#,##0.00_);\("$"#,##0.00\)</c:formatCode>
                <c:ptCount val="9"/>
                <c:pt idx="0">
                  <c:v>37.090000000000003</c:v>
                </c:pt>
                <c:pt idx="1">
                  <c:v>54.6</c:v>
                </c:pt>
                <c:pt idx="2">
                  <c:v>62.820000000000007</c:v>
                </c:pt>
                <c:pt idx="3">
                  <c:v>77</c:v>
                </c:pt>
                <c:pt idx="4">
                  <c:v>86.8</c:v>
                </c:pt>
                <c:pt idx="5">
                  <c:v>96.38000000000001</c:v>
                </c:pt>
                <c:pt idx="6">
                  <c:v>108.11849999999998</c:v>
                </c:pt>
                <c:pt idx="7">
                  <c:v>115.40833333333335</c:v>
                </c:pt>
                <c:pt idx="8">
                  <c:v>134.39333333333332</c:v>
                </c:pt>
              </c:numCache>
            </c:numRef>
          </c:val>
          <c:extLst>
            <c:ext xmlns:c16="http://schemas.microsoft.com/office/drawing/2014/chart" uri="{C3380CC4-5D6E-409C-BE32-E72D297353CC}">
              <c16:uniqueId val="{0000000A-E120-47A2-AE25-58D082A94A52}"/>
            </c:ext>
          </c:extLst>
        </c:ser>
        <c:dLbls>
          <c:showLegendKey val="0"/>
          <c:showVal val="0"/>
          <c:showCatName val="0"/>
          <c:showSerName val="0"/>
          <c:showPercent val="0"/>
          <c:showBubbleSize val="0"/>
        </c:dLbls>
        <c:gapWidth val="150"/>
        <c:axId val="902277912"/>
        <c:axId val="902283816"/>
      </c:barChart>
      <c:catAx>
        <c:axId val="90227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02283816"/>
        <c:crosses val="autoZero"/>
        <c:auto val="1"/>
        <c:lblAlgn val="ctr"/>
        <c:lblOffset val="100"/>
        <c:noMultiLvlLbl val="0"/>
      </c:catAx>
      <c:valAx>
        <c:axId val="9022838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02277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5149973414514"/>
          <c:y val="5.047671043603278E-2"/>
          <c:w val="0.62274066814711326"/>
          <c:h val="0.84307126755077388"/>
        </c:manualLayout>
      </c:layout>
      <c:barChart>
        <c:barDir val="col"/>
        <c:grouping val="stacked"/>
        <c:varyColors val="0"/>
        <c:ser>
          <c:idx val="2"/>
          <c:order val="2"/>
          <c:tx>
            <c:strRef>
              <c:f>'Cashflow 2.5%'!$E$74</c:f>
              <c:strCache>
                <c:ptCount val="1"/>
                <c:pt idx="0">
                  <c:v>O&amp;M</c:v>
                </c:pt>
              </c:strCache>
            </c:strRef>
          </c:tx>
          <c:spPr>
            <a:solidFill>
              <a:schemeClr val="accent3"/>
            </a:solidFill>
            <a:ln>
              <a:noFill/>
            </a:ln>
            <a:effectLst/>
          </c:spPr>
          <c:invertIfNegative val="0"/>
          <c:cat>
            <c:strRef>
              <c:f>'Cashflow 2.5%'!$F$71:$K$71</c:f>
              <c:strCache>
                <c:ptCount val="6"/>
                <c:pt idx="0">
                  <c:v>FY 17/18</c:v>
                </c:pt>
                <c:pt idx="1">
                  <c:v>FY 18/19</c:v>
                </c:pt>
                <c:pt idx="2">
                  <c:v>FY 19/20</c:v>
                </c:pt>
                <c:pt idx="3">
                  <c:v>FY 20/21</c:v>
                </c:pt>
                <c:pt idx="4">
                  <c:v>FY 21/22</c:v>
                </c:pt>
                <c:pt idx="5">
                  <c:v>FY 22/23</c:v>
                </c:pt>
              </c:strCache>
            </c:strRef>
          </c:cat>
          <c:val>
            <c:numRef>
              <c:f>'Cashflow 2.5%'!$F$74:$K$74</c:f>
              <c:numCache>
                <c:formatCode>"$"#,##0</c:formatCode>
                <c:ptCount val="6"/>
                <c:pt idx="0">
                  <c:v>696210</c:v>
                </c:pt>
                <c:pt idx="1">
                  <c:v>550218</c:v>
                </c:pt>
                <c:pt idx="2">
                  <c:v>554972</c:v>
                </c:pt>
                <c:pt idx="3">
                  <c:v>575388</c:v>
                </c:pt>
                <c:pt idx="4">
                  <c:v>596604</c:v>
                </c:pt>
                <c:pt idx="5">
                  <c:v>655655</c:v>
                </c:pt>
              </c:numCache>
            </c:numRef>
          </c:val>
          <c:extLst>
            <c:ext xmlns:c16="http://schemas.microsoft.com/office/drawing/2014/chart" uri="{C3380CC4-5D6E-409C-BE32-E72D297353CC}">
              <c16:uniqueId val="{00000000-1F69-4BED-880C-60CD5E4406B0}"/>
            </c:ext>
          </c:extLst>
        </c:ser>
        <c:ser>
          <c:idx val="3"/>
          <c:order val="3"/>
          <c:tx>
            <c:strRef>
              <c:f>'Cashflow 2.5%'!$E$75</c:f>
              <c:strCache>
                <c:ptCount val="1"/>
                <c:pt idx="0">
                  <c:v>Cash Funded Capital</c:v>
                </c:pt>
              </c:strCache>
            </c:strRef>
          </c:tx>
          <c:spPr>
            <a:solidFill>
              <a:schemeClr val="accent4"/>
            </a:solidFill>
            <a:ln>
              <a:noFill/>
            </a:ln>
            <a:effectLst/>
          </c:spPr>
          <c:invertIfNegative val="0"/>
          <c:cat>
            <c:strRef>
              <c:f>'Cashflow 2.5%'!$F$71:$K$71</c:f>
              <c:strCache>
                <c:ptCount val="6"/>
                <c:pt idx="0">
                  <c:v>FY 17/18</c:v>
                </c:pt>
                <c:pt idx="1">
                  <c:v>FY 18/19</c:v>
                </c:pt>
                <c:pt idx="2">
                  <c:v>FY 19/20</c:v>
                </c:pt>
                <c:pt idx="3">
                  <c:v>FY 20/21</c:v>
                </c:pt>
                <c:pt idx="4">
                  <c:v>FY 21/22</c:v>
                </c:pt>
                <c:pt idx="5">
                  <c:v>FY 22/23</c:v>
                </c:pt>
              </c:strCache>
            </c:strRef>
          </c:cat>
          <c:val>
            <c:numRef>
              <c:f>'Cashflow 2.5%'!$F$75:$K$75</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1F69-4BED-880C-60CD5E4406B0}"/>
            </c:ext>
          </c:extLst>
        </c:ser>
        <c:ser>
          <c:idx val="4"/>
          <c:order val="4"/>
          <c:tx>
            <c:strRef>
              <c:f>'Cashflow 2.5%'!$E$76</c:f>
              <c:strCache>
                <c:ptCount val="1"/>
                <c:pt idx="0">
                  <c:v>Debt Service</c:v>
                </c:pt>
              </c:strCache>
            </c:strRef>
          </c:tx>
          <c:spPr>
            <a:solidFill>
              <a:schemeClr val="accent5"/>
            </a:solidFill>
            <a:ln>
              <a:noFill/>
            </a:ln>
            <a:effectLst/>
          </c:spPr>
          <c:invertIfNegative val="0"/>
          <c:cat>
            <c:strRef>
              <c:f>'Cashflow 2.5%'!$F$71:$K$71</c:f>
              <c:strCache>
                <c:ptCount val="6"/>
                <c:pt idx="0">
                  <c:v>FY 17/18</c:v>
                </c:pt>
                <c:pt idx="1">
                  <c:v>FY 18/19</c:v>
                </c:pt>
                <c:pt idx="2">
                  <c:v>FY 19/20</c:v>
                </c:pt>
                <c:pt idx="3">
                  <c:v>FY 20/21</c:v>
                </c:pt>
                <c:pt idx="4">
                  <c:v>FY 21/22</c:v>
                </c:pt>
                <c:pt idx="5">
                  <c:v>FY 22/23</c:v>
                </c:pt>
              </c:strCache>
            </c:strRef>
          </c:cat>
          <c:val>
            <c:numRef>
              <c:f>'Cashflow 2.5%'!$F$76:$K$76</c:f>
              <c:numCache>
                <c:formatCode>"$"#,##0</c:formatCode>
                <c:ptCount val="6"/>
                <c:pt idx="0">
                  <c:v>67000</c:v>
                </c:pt>
                <c:pt idx="1">
                  <c:v>67000</c:v>
                </c:pt>
                <c:pt idx="2">
                  <c:v>67000</c:v>
                </c:pt>
                <c:pt idx="3">
                  <c:v>67000</c:v>
                </c:pt>
                <c:pt idx="4">
                  <c:v>67000</c:v>
                </c:pt>
                <c:pt idx="5">
                  <c:v>67000</c:v>
                </c:pt>
              </c:numCache>
            </c:numRef>
          </c:val>
          <c:extLst>
            <c:ext xmlns:c16="http://schemas.microsoft.com/office/drawing/2014/chart" uri="{C3380CC4-5D6E-409C-BE32-E72D297353CC}">
              <c16:uniqueId val="{00000002-1F69-4BED-880C-60CD5E4406B0}"/>
            </c:ext>
          </c:extLst>
        </c:ser>
        <c:dLbls>
          <c:showLegendKey val="0"/>
          <c:showVal val="0"/>
          <c:showCatName val="0"/>
          <c:showSerName val="0"/>
          <c:showPercent val="0"/>
          <c:showBubbleSize val="0"/>
        </c:dLbls>
        <c:gapWidth val="150"/>
        <c:overlap val="100"/>
        <c:axId val="779995560"/>
        <c:axId val="780000152"/>
      </c:barChart>
      <c:lineChart>
        <c:grouping val="standard"/>
        <c:varyColors val="0"/>
        <c:ser>
          <c:idx val="0"/>
          <c:order val="0"/>
          <c:tx>
            <c:strRef>
              <c:f>'Cashflow 2.5%'!$E$72</c:f>
              <c:strCache>
                <c:ptCount val="1"/>
                <c:pt idx="0">
                  <c:v>All Reserves</c:v>
                </c:pt>
              </c:strCache>
            </c:strRef>
          </c:tx>
          <c:spPr>
            <a:ln w="28575" cap="rnd">
              <a:solidFill>
                <a:schemeClr val="tx1"/>
              </a:solidFill>
              <a:prstDash val="lgDash"/>
              <a:round/>
            </a:ln>
            <a:effectLst/>
          </c:spPr>
          <c:marker>
            <c:symbol val="none"/>
          </c:marker>
          <c:cat>
            <c:strRef>
              <c:f>'Cashflow 2.5%'!$F$71:$K$71</c:f>
              <c:strCache>
                <c:ptCount val="6"/>
                <c:pt idx="0">
                  <c:v>FY 17/18</c:v>
                </c:pt>
                <c:pt idx="1">
                  <c:v>FY 18/19</c:v>
                </c:pt>
                <c:pt idx="2">
                  <c:v>FY 19/20</c:v>
                </c:pt>
                <c:pt idx="3">
                  <c:v>FY 20/21</c:v>
                </c:pt>
                <c:pt idx="4">
                  <c:v>FY 21/22</c:v>
                </c:pt>
                <c:pt idx="5">
                  <c:v>FY 22/23</c:v>
                </c:pt>
              </c:strCache>
            </c:strRef>
          </c:cat>
          <c:val>
            <c:numRef>
              <c:f>'Cashflow 2.5%'!$F$72:$K$72</c:f>
              <c:numCache>
                <c:formatCode>"$"#,##0</c:formatCode>
                <c:ptCount val="6"/>
                <c:pt idx="0">
                  <c:v>445216.48999999993</c:v>
                </c:pt>
                <c:pt idx="1">
                  <c:v>287793.15368831769</c:v>
                </c:pt>
                <c:pt idx="2">
                  <c:v>42336.481164953264</c:v>
                </c:pt>
                <c:pt idx="3">
                  <c:v>-223536.19135841116</c:v>
                </c:pt>
                <c:pt idx="4">
                  <c:v>-510624.86388177559</c:v>
                </c:pt>
                <c:pt idx="5">
                  <c:v>-857464.53640514007</c:v>
                </c:pt>
              </c:numCache>
            </c:numRef>
          </c:val>
          <c:smooth val="0"/>
          <c:extLst>
            <c:ext xmlns:c16="http://schemas.microsoft.com/office/drawing/2014/chart" uri="{C3380CC4-5D6E-409C-BE32-E72D297353CC}">
              <c16:uniqueId val="{00000003-1F69-4BED-880C-60CD5E4406B0}"/>
            </c:ext>
          </c:extLst>
        </c:ser>
        <c:ser>
          <c:idx val="1"/>
          <c:order val="1"/>
          <c:tx>
            <c:strRef>
              <c:f>'Cashflow 2.5%'!$E$73</c:f>
              <c:strCache>
                <c:ptCount val="1"/>
                <c:pt idx="0">
                  <c:v>Revenue</c:v>
                </c:pt>
              </c:strCache>
            </c:strRef>
          </c:tx>
          <c:spPr>
            <a:ln w="28575" cap="rnd">
              <a:solidFill>
                <a:schemeClr val="accent6">
                  <a:lumMod val="75000"/>
                </a:schemeClr>
              </a:solidFill>
              <a:round/>
            </a:ln>
            <a:effectLst/>
          </c:spPr>
          <c:marker>
            <c:symbol val="none"/>
          </c:marker>
          <c:cat>
            <c:strRef>
              <c:f>'Cashflow 2.5%'!$F$71:$K$71</c:f>
              <c:strCache>
                <c:ptCount val="6"/>
                <c:pt idx="0">
                  <c:v>FY 17/18</c:v>
                </c:pt>
                <c:pt idx="1">
                  <c:v>FY 18/19</c:v>
                </c:pt>
                <c:pt idx="2">
                  <c:v>FY 19/20</c:v>
                </c:pt>
                <c:pt idx="3">
                  <c:v>FY 20/21</c:v>
                </c:pt>
                <c:pt idx="4">
                  <c:v>FY 21/22</c:v>
                </c:pt>
                <c:pt idx="5">
                  <c:v>FY 22/23</c:v>
                </c:pt>
              </c:strCache>
            </c:strRef>
          </c:cat>
          <c:val>
            <c:numRef>
              <c:f>'Cashflow 2.5%'!$F$73:$K$73</c:f>
              <c:numCache>
                <c:formatCode>"$"#,##0</c:formatCode>
                <c:ptCount val="6"/>
                <c:pt idx="0">
                  <c:v>367038.48999999993</c:v>
                </c:pt>
                <c:pt idx="1">
                  <c:v>364894.6636883177</c:v>
                </c:pt>
                <c:pt idx="2">
                  <c:v>376515.32747663552</c:v>
                </c:pt>
                <c:pt idx="3">
                  <c:v>376515.32747663552</c:v>
                </c:pt>
                <c:pt idx="4">
                  <c:v>376515.32747663552</c:v>
                </c:pt>
                <c:pt idx="5">
                  <c:v>375815.32747663552</c:v>
                </c:pt>
              </c:numCache>
            </c:numRef>
          </c:val>
          <c:smooth val="0"/>
          <c:extLst>
            <c:ext xmlns:c16="http://schemas.microsoft.com/office/drawing/2014/chart" uri="{C3380CC4-5D6E-409C-BE32-E72D297353CC}">
              <c16:uniqueId val="{00000004-1F69-4BED-880C-60CD5E4406B0}"/>
            </c:ext>
          </c:extLst>
        </c:ser>
        <c:dLbls>
          <c:showLegendKey val="0"/>
          <c:showVal val="0"/>
          <c:showCatName val="0"/>
          <c:showSerName val="0"/>
          <c:showPercent val="0"/>
          <c:showBubbleSize val="0"/>
        </c:dLbls>
        <c:marker val="1"/>
        <c:smooth val="0"/>
        <c:axId val="779995560"/>
        <c:axId val="780000152"/>
      </c:lineChart>
      <c:catAx>
        <c:axId val="77999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80000152"/>
        <c:crosses val="autoZero"/>
        <c:auto val="1"/>
        <c:lblAlgn val="ctr"/>
        <c:lblOffset val="100"/>
        <c:noMultiLvlLbl val="0"/>
      </c:catAx>
      <c:valAx>
        <c:axId val="7800001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79995560"/>
        <c:crosses val="autoZero"/>
        <c:crossBetween val="between"/>
        <c:dispUnits>
          <c:builtInUnit val="millions"/>
          <c:dispUnitsLbl>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egendEntry>
        <c:idx val="1"/>
        <c:delete val="1"/>
      </c:legendEntry>
      <c:layout>
        <c:manualLayout>
          <c:xMode val="edge"/>
          <c:yMode val="edge"/>
          <c:x val="0.74711130917408408"/>
          <c:y val="0.14109314522662825"/>
          <c:w val="0.25035859997011306"/>
          <c:h val="0.768051747119268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86572929622119E-2"/>
          <c:y val="5.0476642821314595E-2"/>
          <c:w val="0.70324359292832805"/>
          <c:h val="0.84307126755077388"/>
        </c:manualLayout>
      </c:layout>
      <c:barChart>
        <c:barDir val="col"/>
        <c:grouping val="stacked"/>
        <c:varyColors val="0"/>
        <c:ser>
          <c:idx val="2"/>
          <c:order val="2"/>
          <c:tx>
            <c:strRef>
              <c:f>'[Water - draft gradual scenario2.xlsm]Cashflow 2.5%'!$E$74</c:f>
              <c:strCache>
                <c:ptCount val="1"/>
                <c:pt idx="0">
                  <c:v>O&amp;M</c:v>
                </c:pt>
              </c:strCache>
            </c:strRef>
          </c:tx>
          <c:spPr>
            <a:solidFill>
              <a:schemeClr val="accent3"/>
            </a:solidFill>
            <a:ln>
              <a:noFill/>
            </a:ln>
            <a:effectLst/>
          </c:spPr>
          <c:invertIfNegative val="0"/>
          <c:cat>
            <c:strRef>
              <c:f>'[Water - draft gradual scenario2.xlsm]Cashflow 2.5%'!$F$71:$K$71</c:f>
              <c:strCache>
                <c:ptCount val="6"/>
                <c:pt idx="0">
                  <c:v>FY 17/18</c:v>
                </c:pt>
                <c:pt idx="1">
                  <c:v>FY 18/19</c:v>
                </c:pt>
                <c:pt idx="2">
                  <c:v>FY 19/20</c:v>
                </c:pt>
                <c:pt idx="3">
                  <c:v>FY 20/21</c:v>
                </c:pt>
                <c:pt idx="4">
                  <c:v>FY 21/22</c:v>
                </c:pt>
                <c:pt idx="5">
                  <c:v>FY 22/23</c:v>
                </c:pt>
              </c:strCache>
            </c:strRef>
          </c:cat>
          <c:val>
            <c:numRef>
              <c:f>'[Water - draft gradual scenario2.xlsm]Cashflow 2.5%'!$F$74:$K$74</c:f>
              <c:numCache>
                <c:formatCode>"$"#,##0</c:formatCode>
                <c:ptCount val="6"/>
                <c:pt idx="0">
                  <c:v>696210</c:v>
                </c:pt>
                <c:pt idx="1">
                  <c:v>576987.6605</c:v>
                </c:pt>
                <c:pt idx="2">
                  <c:v>581662.6605</c:v>
                </c:pt>
                <c:pt idx="3">
                  <c:v>602075.6605</c:v>
                </c:pt>
                <c:pt idx="4">
                  <c:v>623290.6605</c:v>
                </c:pt>
                <c:pt idx="5">
                  <c:v>682338.6605</c:v>
                </c:pt>
              </c:numCache>
            </c:numRef>
          </c:val>
          <c:extLst>
            <c:ext xmlns:c16="http://schemas.microsoft.com/office/drawing/2014/chart" uri="{C3380CC4-5D6E-409C-BE32-E72D297353CC}">
              <c16:uniqueId val="{00000000-6787-4B5E-9685-7F44142D51AE}"/>
            </c:ext>
          </c:extLst>
        </c:ser>
        <c:ser>
          <c:idx val="3"/>
          <c:order val="3"/>
          <c:tx>
            <c:strRef>
              <c:f>'[Water - draft gradual scenario2.xlsm]Cashflow 2.5%'!$E$75</c:f>
              <c:strCache>
                <c:ptCount val="1"/>
                <c:pt idx="0">
                  <c:v>Cash Funded Capital</c:v>
                </c:pt>
              </c:strCache>
            </c:strRef>
          </c:tx>
          <c:spPr>
            <a:solidFill>
              <a:schemeClr val="accent4"/>
            </a:solidFill>
            <a:ln>
              <a:noFill/>
            </a:ln>
            <a:effectLst/>
          </c:spPr>
          <c:invertIfNegative val="0"/>
          <c:cat>
            <c:strRef>
              <c:f>'[Water - draft gradual scenario2.xlsm]Cashflow 2.5%'!$F$71:$K$71</c:f>
              <c:strCache>
                <c:ptCount val="6"/>
                <c:pt idx="0">
                  <c:v>FY 17/18</c:v>
                </c:pt>
                <c:pt idx="1">
                  <c:v>FY 18/19</c:v>
                </c:pt>
                <c:pt idx="2">
                  <c:v>FY 19/20</c:v>
                </c:pt>
                <c:pt idx="3">
                  <c:v>FY 20/21</c:v>
                </c:pt>
                <c:pt idx="4">
                  <c:v>FY 21/22</c:v>
                </c:pt>
                <c:pt idx="5">
                  <c:v>FY 22/23</c:v>
                </c:pt>
              </c:strCache>
            </c:strRef>
          </c:cat>
          <c:val>
            <c:numRef>
              <c:f>'[Water - draft gradual scenario2.xlsm]Cashflow 2.5%'!$F$75:$K$75</c:f>
              <c:numCache>
                <c:formatCode>"$"#,##0</c:formatCode>
                <c:ptCount val="6"/>
                <c:pt idx="0">
                  <c:v>74700</c:v>
                </c:pt>
                <c:pt idx="1">
                  <c:v>10081.820000000007</c:v>
                </c:pt>
                <c:pt idx="2">
                  <c:v>17269.306050000014</c:v>
                </c:pt>
                <c:pt idx="3">
                  <c:v>108333.96883350029</c:v>
                </c:pt>
                <c:pt idx="4">
                  <c:v>95659.651839420083</c:v>
                </c:pt>
                <c:pt idx="5">
                  <c:v>83316.518544499995</c:v>
                </c:pt>
              </c:numCache>
            </c:numRef>
          </c:val>
          <c:extLst>
            <c:ext xmlns:c16="http://schemas.microsoft.com/office/drawing/2014/chart" uri="{C3380CC4-5D6E-409C-BE32-E72D297353CC}">
              <c16:uniqueId val="{00000001-6787-4B5E-9685-7F44142D51AE}"/>
            </c:ext>
          </c:extLst>
        </c:ser>
        <c:ser>
          <c:idx val="4"/>
          <c:order val="4"/>
          <c:tx>
            <c:strRef>
              <c:f>'[Water - draft gradual scenario2.xlsm]Cashflow 2.5%'!$E$76</c:f>
              <c:strCache>
                <c:ptCount val="1"/>
                <c:pt idx="0">
                  <c:v>Debt Service</c:v>
                </c:pt>
              </c:strCache>
            </c:strRef>
          </c:tx>
          <c:spPr>
            <a:solidFill>
              <a:schemeClr val="accent5"/>
            </a:solidFill>
            <a:ln>
              <a:noFill/>
            </a:ln>
            <a:effectLst/>
          </c:spPr>
          <c:invertIfNegative val="0"/>
          <c:cat>
            <c:strRef>
              <c:f>'[Water - draft gradual scenario2.xlsm]Cashflow 2.5%'!$F$71:$K$71</c:f>
              <c:strCache>
                <c:ptCount val="6"/>
                <c:pt idx="0">
                  <c:v>FY 17/18</c:v>
                </c:pt>
                <c:pt idx="1">
                  <c:v>FY 18/19</c:v>
                </c:pt>
                <c:pt idx="2">
                  <c:v>FY 19/20</c:v>
                </c:pt>
                <c:pt idx="3">
                  <c:v>FY 20/21</c:v>
                </c:pt>
                <c:pt idx="4">
                  <c:v>FY 21/22</c:v>
                </c:pt>
                <c:pt idx="5">
                  <c:v>FY 22/23</c:v>
                </c:pt>
              </c:strCache>
            </c:strRef>
          </c:cat>
          <c:val>
            <c:numRef>
              <c:f>'[Water - draft gradual scenario2.xlsm]Cashflow 2.5%'!$F$76:$K$76</c:f>
              <c:numCache>
                <c:formatCode>"$"#,##0</c:formatCode>
                <c:ptCount val="6"/>
                <c:pt idx="0">
                  <c:v>67000</c:v>
                </c:pt>
                <c:pt idx="1">
                  <c:v>67000</c:v>
                </c:pt>
                <c:pt idx="2">
                  <c:v>192000</c:v>
                </c:pt>
                <c:pt idx="3">
                  <c:v>192000</c:v>
                </c:pt>
                <c:pt idx="4">
                  <c:v>192000</c:v>
                </c:pt>
                <c:pt idx="5">
                  <c:v>192000</c:v>
                </c:pt>
              </c:numCache>
            </c:numRef>
          </c:val>
          <c:extLst>
            <c:ext xmlns:c16="http://schemas.microsoft.com/office/drawing/2014/chart" uri="{C3380CC4-5D6E-409C-BE32-E72D297353CC}">
              <c16:uniqueId val="{00000002-6787-4B5E-9685-7F44142D51AE}"/>
            </c:ext>
          </c:extLst>
        </c:ser>
        <c:dLbls>
          <c:showLegendKey val="0"/>
          <c:showVal val="0"/>
          <c:showCatName val="0"/>
          <c:showSerName val="0"/>
          <c:showPercent val="0"/>
          <c:showBubbleSize val="0"/>
        </c:dLbls>
        <c:gapWidth val="150"/>
        <c:overlap val="100"/>
        <c:axId val="779995560"/>
        <c:axId val="780000152"/>
      </c:barChart>
      <c:lineChart>
        <c:grouping val="standard"/>
        <c:varyColors val="0"/>
        <c:ser>
          <c:idx val="0"/>
          <c:order val="0"/>
          <c:tx>
            <c:strRef>
              <c:f>'[Water - draft gradual scenario2.xlsm]Cashflow 2.5%'!$E$72</c:f>
              <c:strCache>
                <c:ptCount val="1"/>
                <c:pt idx="0">
                  <c:v>Reserve</c:v>
                </c:pt>
              </c:strCache>
            </c:strRef>
          </c:tx>
          <c:spPr>
            <a:ln w="28575" cap="rnd">
              <a:solidFill>
                <a:schemeClr val="tx1"/>
              </a:solidFill>
              <a:prstDash val="lgDash"/>
              <a:round/>
            </a:ln>
            <a:effectLst/>
          </c:spPr>
          <c:marker>
            <c:symbol val="none"/>
          </c:marker>
          <c:cat>
            <c:strRef>
              <c:f>'[Water - draft gradual scenario2.xlsm]Cashflow 2.5%'!$F$71:$K$71</c:f>
              <c:strCache>
                <c:ptCount val="6"/>
                <c:pt idx="0">
                  <c:v>FY 17/18</c:v>
                </c:pt>
                <c:pt idx="1">
                  <c:v>FY 18/19</c:v>
                </c:pt>
                <c:pt idx="2">
                  <c:v>FY 19/20</c:v>
                </c:pt>
                <c:pt idx="3">
                  <c:v>FY 20/21</c:v>
                </c:pt>
                <c:pt idx="4">
                  <c:v>FY 21/22</c:v>
                </c:pt>
                <c:pt idx="5">
                  <c:v>FY 22/23</c:v>
                </c:pt>
              </c:strCache>
            </c:strRef>
          </c:cat>
          <c:val>
            <c:numRef>
              <c:f>'[Water - draft gradual scenario2.xlsm]Cashflow 2.5%'!$F$72:$K$72</c:f>
              <c:numCache>
                <c:formatCode>"$"#,##0</c:formatCode>
                <c:ptCount val="6"/>
                <c:pt idx="0">
                  <c:v>0</c:v>
                </c:pt>
                <c:pt idx="1">
                  <c:v>195032.41918893874</c:v>
                </c:pt>
                <c:pt idx="2">
                  <c:v>298752.69467781851</c:v>
                </c:pt>
                <c:pt idx="3">
                  <c:v>317787.24465104745</c:v>
                </c:pt>
                <c:pt idx="4">
                  <c:v>355022.80677025317</c:v>
                </c:pt>
                <c:pt idx="5">
                  <c:v>372700.76623041189</c:v>
                </c:pt>
              </c:numCache>
            </c:numRef>
          </c:val>
          <c:smooth val="0"/>
          <c:extLst>
            <c:ext xmlns:c16="http://schemas.microsoft.com/office/drawing/2014/chart" uri="{C3380CC4-5D6E-409C-BE32-E72D297353CC}">
              <c16:uniqueId val="{00000003-6787-4B5E-9685-7F44142D51AE}"/>
            </c:ext>
          </c:extLst>
        </c:ser>
        <c:ser>
          <c:idx val="1"/>
          <c:order val="1"/>
          <c:tx>
            <c:strRef>
              <c:f>'[Water - draft gradual scenario2.xlsm]Cashflow 2.5%'!$E$73</c:f>
              <c:strCache>
                <c:ptCount val="1"/>
                <c:pt idx="0">
                  <c:v>Revenue</c:v>
                </c:pt>
              </c:strCache>
            </c:strRef>
          </c:tx>
          <c:spPr>
            <a:ln w="28575" cap="rnd">
              <a:solidFill>
                <a:schemeClr val="accent6">
                  <a:lumMod val="75000"/>
                </a:schemeClr>
              </a:solidFill>
              <a:round/>
            </a:ln>
            <a:effectLst/>
          </c:spPr>
          <c:marker>
            <c:symbol val="none"/>
          </c:marker>
          <c:cat>
            <c:strRef>
              <c:f>'[Water - draft gradual scenario2.xlsm]Cashflow 2.5%'!$F$71:$K$71</c:f>
              <c:strCache>
                <c:ptCount val="6"/>
                <c:pt idx="0">
                  <c:v>FY 17/18</c:v>
                </c:pt>
                <c:pt idx="1">
                  <c:v>FY 18/19</c:v>
                </c:pt>
                <c:pt idx="2">
                  <c:v>FY 19/20</c:v>
                </c:pt>
                <c:pt idx="3">
                  <c:v>FY 20/21</c:v>
                </c:pt>
                <c:pt idx="4">
                  <c:v>FY 21/22</c:v>
                </c:pt>
                <c:pt idx="5">
                  <c:v>FY 22/23</c:v>
                </c:pt>
              </c:strCache>
            </c:strRef>
          </c:cat>
          <c:val>
            <c:numRef>
              <c:f>'[Water - draft gradual scenario2.xlsm]Cashflow 2.5%'!$F$73:$K$73</c:f>
              <c:numCache>
                <c:formatCode>"$"#,##0</c:formatCode>
                <c:ptCount val="6"/>
                <c:pt idx="0">
                  <c:v>526745.69750000001</c:v>
                </c:pt>
                <c:pt idx="1">
                  <c:v>849101.89968893875</c:v>
                </c:pt>
                <c:pt idx="2">
                  <c:v>894652.24203887978</c:v>
                </c:pt>
                <c:pt idx="3">
                  <c:v>921444.17930672923</c:v>
                </c:pt>
                <c:pt idx="4">
                  <c:v>948185.8744586258</c:v>
                </c:pt>
                <c:pt idx="5">
                  <c:v>975333.13850465871</c:v>
                </c:pt>
              </c:numCache>
            </c:numRef>
          </c:val>
          <c:smooth val="0"/>
          <c:extLst>
            <c:ext xmlns:c16="http://schemas.microsoft.com/office/drawing/2014/chart" uri="{C3380CC4-5D6E-409C-BE32-E72D297353CC}">
              <c16:uniqueId val="{00000004-6787-4B5E-9685-7F44142D51AE}"/>
            </c:ext>
          </c:extLst>
        </c:ser>
        <c:dLbls>
          <c:showLegendKey val="0"/>
          <c:showVal val="0"/>
          <c:showCatName val="0"/>
          <c:showSerName val="0"/>
          <c:showPercent val="0"/>
          <c:showBubbleSize val="0"/>
        </c:dLbls>
        <c:marker val="1"/>
        <c:smooth val="0"/>
        <c:axId val="779995560"/>
        <c:axId val="780000152"/>
      </c:lineChart>
      <c:catAx>
        <c:axId val="77999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0000152"/>
        <c:crosses val="autoZero"/>
        <c:auto val="1"/>
        <c:lblAlgn val="ctr"/>
        <c:lblOffset val="100"/>
        <c:noMultiLvlLbl val="0"/>
      </c:catAx>
      <c:valAx>
        <c:axId val="7800001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9995560"/>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ayout>
        <c:manualLayout>
          <c:xMode val="edge"/>
          <c:yMode val="edge"/>
          <c:x val="0.81242492845815861"/>
          <c:y val="0.14374433501711967"/>
          <c:w val="0.18504492960392843"/>
          <c:h val="0.768051747119268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Residential Bill Comparison (5/8" Meter)</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'[Water - draft gradual scenario2.xlsm]Bill Impact'!$R$7</c:f>
              <c:strCache>
                <c:ptCount val="1"/>
                <c:pt idx="0">
                  <c:v>Existing</c:v>
                </c:pt>
              </c:strCache>
            </c:strRef>
          </c:tx>
          <c:spPr>
            <a:solidFill>
              <a:schemeClr val="tx2">
                <a:lumMod val="75000"/>
              </a:schemeClr>
            </a:solidFill>
            <a:ln>
              <a:noFill/>
            </a:ln>
            <a:effectLst/>
          </c:spPr>
          <c:invertIfNegative val="0"/>
          <c:dLbls>
            <c:dLbl>
              <c:idx val="0"/>
              <c:layout>
                <c:manualLayout>
                  <c:x val="-1.7159814501898727E-17"/>
                  <c:y val="-0.157447209377980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8-4C2D-9A5A-3B307A66B1FB}"/>
                </c:ext>
              </c:extLst>
            </c:dLbl>
            <c:dLbl>
              <c:idx val="3"/>
              <c:layout>
                <c:manualLayout>
                  <c:x val="0"/>
                  <c:y val="-0.2000389261364758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F8-4C2D-9A5A-3B307A66B1FB}"/>
                </c:ext>
              </c:extLst>
            </c:dLbl>
            <c:dLbl>
              <c:idx val="6"/>
              <c:layout>
                <c:manualLayout>
                  <c:x val="0"/>
                  <c:y val="-0.3333856211057769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F8-4C2D-9A5A-3B307A66B1FB}"/>
                </c:ext>
              </c:extLst>
            </c:dLbl>
            <c:numFmt formatCode="&quot;$&quot;#,##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'[Water - draft gradual scenario2.xlsm]Bill Impact'!$S$6:$Z$6</c:f>
              <c:strCache>
                <c:ptCount val="8"/>
                <c:pt idx="0">
                  <c:v>6 CCF</c:v>
                </c:pt>
                <c:pt idx="1">
                  <c:v>6 CCF</c:v>
                </c:pt>
                <c:pt idx="2">
                  <c:v> CCF</c:v>
                </c:pt>
                <c:pt idx="3">
                  <c:v>12 CCF</c:v>
                </c:pt>
                <c:pt idx="4">
                  <c:v>12 CCF</c:v>
                </c:pt>
                <c:pt idx="5">
                  <c:v> CCF</c:v>
                </c:pt>
                <c:pt idx="6">
                  <c:v>24 CCF</c:v>
                </c:pt>
                <c:pt idx="7">
                  <c:v>24 CCF</c:v>
                </c:pt>
              </c:strCache>
            </c:strRef>
          </c:cat>
          <c:val>
            <c:numRef>
              <c:f>'[Water - draft gradual scenario2.xlsm]Bill Impact'!$S$7:$Z$7</c:f>
              <c:numCache>
                <c:formatCode>General</c:formatCode>
                <c:ptCount val="8"/>
                <c:pt idx="0" formatCode="&quot;$&quot;#,##0.00">
                  <c:v>16.73</c:v>
                </c:pt>
                <c:pt idx="3" formatCode="&quot;$&quot;#,##0.00">
                  <c:v>28.97</c:v>
                </c:pt>
                <c:pt idx="6" formatCode="&quot;$&quot;#,##0.00">
                  <c:v>58.28</c:v>
                </c:pt>
              </c:numCache>
            </c:numRef>
          </c:val>
          <c:extLst>
            <c:ext xmlns:c16="http://schemas.microsoft.com/office/drawing/2014/chart" uri="{C3380CC4-5D6E-409C-BE32-E72D297353CC}">
              <c16:uniqueId val="{00000003-D8F8-4C2D-9A5A-3B307A66B1FB}"/>
            </c:ext>
          </c:extLst>
        </c:ser>
        <c:ser>
          <c:idx val="1"/>
          <c:order val="1"/>
          <c:tx>
            <c:strRef>
              <c:f>'[Water - draft gradual scenario2.xlsm]Bill Impact'!$R$8</c:f>
              <c:strCache>
                <c:ptCount val="1"/>
                <c:pt idx="0">
                  <c:v>Proposed</c:v>
                </c:pt>
              </c:strCache>
            </c:strRef>
          </c:tx>
          <c:spPr>
            <a:solidFill>
              <a:schemeClr val="tx2">
                <a:lumMod val="60000"/>
                <a:lumOff val="40000"/>
              </a:schemeClr>
            </a:solidFill>
            <a:ln>
              <a:noFill/>
            </a:ln>
            <a:effectLst/>
          </c:spPr>
          <c:invertIfNegative val="0"/>
          <c:dLbls>
            <c:dLbl>
              <c:idx val="1"/>
              <c:layout>
                <c:manualLayout>
                  <c:x val="0"/>
                  <c:y val="-0.162888714167139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F8-4C2D-9A5A-3B307A66B1FB}"/>
                </c:ext>
              </c:extLst>
            </c:dLbl>
            <c:dLbl>
              <c:idx val="4"/>
              <c:layout>
                <c:manualLayout>
                  <c:x val="-6.8639258007594906E-17"/>
                  <c:y val="-0.201504128230504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F8-4C2D-9A5A-3B307A66B1FB}"/>
                </c:ext>
              </c:extLst>
            </c:dLbl>
            <c:dLbl>
              <c:idx val="7"/>
              <c:layout>
                <c:manualLayout>
                  <c:x val="0"/>
                  <c:y val="-0.336593272087256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F8-4C2D-9A5A-3B307A66B1FB}"/>
                </c:ext>
              </c:extLst>
            </c:dLbl>
            <c:numFmt formatCode="&quot;$&quot;#,##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'[Water - draft gradual scenario2.xlsm]Bill Impact'!$S$6:$Z$6</c:f>
              <c:strCache>
                <c:ptCount val="8"/>
                <c:pt idx="0">
                  <c:v>6 CCF</c:v>
                </c:pt>
                <c:pt idx="1">
                  <c:v>6 CCF</c:v>
                </c:pt>
                <c:pt idx="2">
                  <c:v> CCF</c:v>
                </c:pt>
                <c:pt idx="3">
                  <c:v>12 CCF</c:v>
                </c:pt>
                <c:pt idx="4">
                  <c:v>12 CCF</c:v>
                </c:pt>
                <c:pt idx="5">
                  <c:v> CCF</c:v>
                </c:pt>
                <c:pt idx="6">
                  <c:v>24 CCF</c:v>
                </c:pt>
                <c:pt idx="7">
                  <c:v>24 CCF</c:v>
                </c:pt>
              </c:strCache>
            </c:strRef>
          </c:cat>
          <c:val>
            <c:numRef>
              <c:f>'[Water - draft gradual scenario2.xlsm]Bill Impact'!$S$8:$Z$8</c:f>
              <c:numCache>
                <c:formatCode>"$"#,##0.00</c:formatCode>
                <c:ptCount val="8"/>
                <c:pt idx="1">
                  <c:v>51.699999999999996</c:v>
                </c:pt>
                <c:pt idx="4">
                  <c:v>77.08</c:v>
                </c:pt>
                <c:pt idx="7">
                  <c:v>163.12</c:v>
                </c:pt>
              </c:numCache>
            </c:numRef>
          </c:val>
          <c:extLst>
            <c:ext xmlns:c16="http://schemas.microsoft.com/office/drawing/2014/chart" uri="{C3380CC4-5D6E-409C-BE32-E72D297353CC}">
              <c16:uniqueId val="{00000007-D8F8-4C2D-9A5A-3B307A66B1FB}"/>
            </c:ext>
          </c:extLst>
        </c:ser>
        <c:dLbls>
          <c:showLegendKey val="0"/>
          <c:showVal val="0"/>
          <c:showCatName val="0"/>
          <c:showSerName val="0"/>
          <c:showPercent val="0"/>
          <c:showBubbleSize val="0"/>
        </c:dLbls>
        <c:gapWidth val="15"/>
        <c:overlap val="100"/>
        <c:axId val="429109048"/>
        <c:axId val="429108064"/>
      </c:barChart>
      <c:catAx>
        <c:axId val="42910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9108064"/>
        <c:crosses val="autoZero"/>
        <c:auto val="1"/>
        <c:lblAlgn val="ctr"/>
        <c:lblOffset val="100"/>
        <c:noMultiLvlLbl val="0"/>
      </c:catAx>
      <c:valAx>
        <c:axId val="4291080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9109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Average use of 10 ccf </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968962794399609E-2"/>
          <c:y val="0.10341459185586777"/>
          <c:w val="0.92710503666191268"/>
          <c:h val="0.64693047628072409"/>
        </c:manualLayout>
      </c:layout>
      <c:barChart>
        <c:barDir val="col"/>
        <c:grouping val="stacked"/>
        <c:varyColors val="0"/>
        <c:ser>
          <c:idx val="0"/>
          <c:order val="0"/>
          <c:tx>
            <c:strRef>
              <c:f>'Water Rate Survey'!$C$24</c:f>
              <c:strCache>
                <c:ptCount val="1"/>
                <c:pt idx="0">
                  <c:v>Fixed Charge</c:v>
                </c:pt>
              </c:strCache>
            </c:strRef>
          </c:tx>
          <c:spPr>
            <a:solidFill>
              <a:schemeClr val="accent1"/>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1E68-4EAC-AF41-52C5C97CA95F}"/>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1E68-4EAC-AF41-52C5C97CA95F}"/>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1E68-4EAC-AF41-52C5C97CA95F}"/>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7-1E68-4EAC-AF41-52C5C97CA95F}"/>
              </c:ext>
            </c:extLst>
          </c:dPt>
          <c:cat>
            <c:strRef>
              <c:f>'Water Rate Survey'!$B$25:$B$34</c:f>
              <c:strCache>
                <c:ptCount val="10"/>
                <c:pt idx="0">
                  <c:v>San Miguel CSD</c:v>
                </c:pt>
                <c:pt idx="1">
                  <c:v>Templeton CSD</c:v>
                </c:pt>
                <c:pt idx="2">
                  <c:v>Paso Robles</c:v>
                </c:pt>
                <c:pt idx="3">
                  <c:v>Santa Margarita (SLO CO CSA 23)</c:v>
                </c:pt>
                <c:pt idx="4">
                  <c:v>San Miguel CSD FY 18-19 (Proposed)</c:v>
                </c:pt>
                <c:pt idx="5">
                  <c:v>San Luis Obispo</c:v>
                </c:pt>
                <c:pt idx="6">
                  <c:v>Cambria CSD</c:v>
                </c:pt>
                <c:pt idx="7">
                  <c:v>Morro Bay</c:v>
                </c:pt>
                <c:pt idx="8">
                  <c:v>Los Osos CSD</c:v>
                </c:pt>
                <c:pt idx="9">
                  <c:v>San Simeon CSD</c:v>
                </c:pt>
              </c:strCache>
            </c:strRef>
          </c:cat>
          <c:val>
            <c:numRef>
              <c:f>'Water Rate Survey'!$C$25:$C$34</c:f>
              <c:numCache>
                <c:formatCode>"$"#,##0.00_);\("$"#,##0.00\)</c:formatCode>
                <c:ptCount val="10"/>
                <c:pt idx="0">
                  <c:v>14.69</c:v>
                </c:pt>
                <c:pt idx="1">
                  <c:v>26.85</c:v>
                </c:pt>
                <c:pt idx="2">
                  <c:v>6.25</c:v>
                </c:pt>
                <c:pt idx="3">
                  <c:v>34.869999999999997</c:v>
                </c:pt>
                <c:pt idx="4">
                  <c:v>47.47</c:v>
                </c:pt>
                <c:pt idx="5">
                  <c:v>12.33</c:v>
                </c:pt>
                <c:pt idx="6">
                  <c:v>13.26</c:v>
                </c:pt>
                <c:pt idx="7">
                  <c:v>28</c:v>
                </c:pt>
                <c:pt idx="8">
                  <c:v>65</c:v>
                </c:pt>
                <c:pt idx="9">
                  <c:v>32.33</c:v>
                </c:pt>
              </c:numCache>
            </c:numRef>
          </c:val>
          <c:extLst>
            <c:ext xmlns:c16="http://schemas.microsoft.com/office/drawing/2014/chart" uri="{C3380CC4-5D6E-409C-BE32-E72D297353CC}">
              <c16:uniqueId val="{00000008-1E68-4EAC-AF41-52C5C97CA95F}"/>
            </c:ext>
          </c:extLst>
        </c:ser>
        <c:ser>
          <c:idx val="1"/>
          <c:order val="1"/>
          <c:tx>
            <c:strRef>
              <c:f>'Water Rate Survey'!$D$24</c:f>
              <c:strCache>
                <c:ptCount val="1"/>
                <c:pt idx="0">
                  <c:v>Variable Charge</c:v>
                </c:pt>
              </c:strCache>
            </c:strRef>
          </c:tx>
          <c:spPr>
            <a:solidFill>
              <a:schemeClr val="accent2"/>
            </a:solidFill>
            <a:ln>
              <a:noFill/>
            </a:ln>
            <a:effectLst/>
          </c:spPr>
          <c:invertIfNegative val="0"/>
          <c:dPt>
            <c:idx val="0"/>
            <c:invertIfNegative val="0"/>
            <c:bubble3D val="0"/>
            <c:spPr>
              <a:solidFill>
                <a:schemeClr val="bg2">
                  <a:lumMod val="50000"/>
                </a:schemeClr>
              </a:solidFill>
              <a:ln>
                <a:noFill/>
              </a:ln>
              <a:effectLst/>
            </c:spPr>
            <c:extLst>
              <c:ext xmlns:c16="http://schemas.microsoft.com/office/drawing/2014/chart" uri="{C3380CC4-5D6E-409C-BE32-E72D297353CC}">
                <c16:uniqueId val="{0000000A-1E68-4EAC-AF41-52C5C97CA95F}"/>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C-1E68-4EAC-AF41-52C5C97CA95F}"/>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E-1E68-4EAC-AF41-52C5C97CA95F}"/>
              </c:ext>
            </c:extLst>
          </c:dPt>
          <c:dPt>
            <c:idx val="4"/>
            <c:invertIfNegative val="0"/>
            <c:bubble3D val="0"/>
            <c:spPr>
              <a:solidFill>
                <a:schemeClr val="bg2"/>
              </a:solidFill>
              <a:ln>
                <a:noFill/>
              </a:ln>
              <a:effectLst/>
            </c:spPr>
            <c:extLst>
              <c:ext xmlns:c16="http://schemas.microsoft.com/office/drawing/2014/chart" uri="{C3380CC4-5D6E-409C-BE32-E72D297353CC}">
                <c16:uniqueId val="{00000010-1E68-4EAC-AF41-52C5C97CA95F}"/>
              </c:ext>
            </c:extLst>
          </c:dPt>
          <c:dPt>
            <c:idx val="6"/>
            <c:invertIfNegative val="0"/>
            <c:bubble3D val="0"/>
            <c:spPr>
              <a:solidFill>
                <a:schemeClr val="accent2"/>
              </a:solidFill>
              <a:ln>
                <a:noFill/>
              </a:ln>
              <a:effectLst/>
            </c:spPr>
            <c:extLst>
              <c:ext xmlns:c16="http://schemas.microsoft.com/office/drawing/2014/chart" uri="{C3380CC4-5D6E-409C-BE32-E72D297353CC}">
                <c16:uniqueId val="{00000012-1E68-4EAC-AF41-52C5C97CA95F}"/>
              </c:ext>
            </c:extLst>
          </c:dPt>
          <c:cat>
            <c:strRef>
              <c:f>'Water Rate Survey'!$B$25:$B$34</c:f>
              <c:strCache>
                <c:ptCount val="10"/>
                <c:pt idx="0">
                  <c:v>San Miguel CSD</c:v>
                </c:pt>
                <c:pt idx="1">
                  <c:v>Templeton CSD</c:v>
                </c:pt>
                <c:pt idx="2">
                  <c:v>Paso Robles</c:v>
                </c:pt>
                <c:pt idx="3">
                  <c:v>Santa Margarita (SLO CO CSA 23)</c:v>
                </c:pt>
                <c:pt idx="4">
                  <c:v>San Miguel CSD FY 18-19 (Proposed)</c:v>
                </c:pt>
                <c:pt idx="5">
                  <c:v>San Luis Obispo</c:v>
                </c:pt>
                <c:pt idx="6">
                  <c:v>Cambria CSD</c:v>
                </c:pt>
                <c:pt idx="7">
                  <c:v>Morro Bay</c:v>
                </c:pt>
                <c:pt idx="8">
                  <c:v>Los Osos CSD</c:v>
                </c:pt>
                <c:pt idx="9">
                  <c:v>San Simeon CSD</c:v>
                </c:pt>
              </c:strCache>
            </c:strRef>
          </c:cat>
          <c:val>
            <c:numRef>
              <c:f>'Water Rate Survey'!$D$25:$D$34</c:f>
              <c:numCache>
                <c:formatCode>"$"#,##0.00_);\("$"#,##0.00\)</c:formatCode>
                <c:ptCount val="10"/>
                <c:pt idx="0">
                  <c:v>10.199999999999999</c:v>
                </c:pt>
                <c:pt idx="1">
                  <c:v>14.91</c:v>
                </c:pt>
                <c:pt idx="2">
                  <c:v>52.599999999999994</c:v>
                </c:pt>
                <c:pt idx="3">
                  <c:v>31</c:v>
                </c:pt>
                <c:pt idx="4">
                  <c:v>21.150000000000002</c:v>
                </c:pt>
                <c:pt idx="5">
                  <c:v>76.319999999999993</c:v>
                </c:pt>
                <c:pt idx="6">
                  <c:v>80.08</c:v>
                </c:pt>
                <c:pt idx="7">
                  <c:v>67.5</c:v>
                </c:pt>
                <c:pt idx="8">
                  <c:v>58.75</c:v>
                </c:pt>
                <c:pt idx="9">
                  <c:v>115.5</c:v>
                </c:pt>
              </c:numCache>
            </c:numRef>
          </c:val>
          <c:extLst>
            <c:ext xmlns:c16="http://schemas.microsoft.com/office/drawing/2014/chart" uri="{C3380CC4-5D6E-409C-BE32-E72D297353CC}">
              <c16:uniqueId val="{00000013-1E68-4EAC-AF41-52C5C97CA95F}"/>
            </c:ext>
          </c:extLst>
        </c:ser>
        <c:dLbls>
          <c:showLegendKey val="0"/>
          <c:showVal val="0"/>
          <c:showCatName val="0"/>
          <c:showSerName val="0"/>
          <c:showPercent val="0"/>
          <c:showBubbleSize val="0"/>
        </c:dLbls>
        <c:gapWidth val="150"/>
        <c:overlap val="100"/>
        <c:axId val="902277912"/>
        <c:axId val="902283816"/>
      </c:barChart>
      <c:lineChart>
        <c:grouping val="standard"/>
        <c:varyColors val="0"/>
        <c:ser>
          <c:idx val="2"/>
          <c:order val="2"/>
          <c:tx>
            <c:strRef>
              <c:f>'Water Rate Survey'!$E$24</c:f>
              <c:strCache>
                <c:ptCount val="1"/>
                <c:pt idx="0">
                  <c:v>Total Charge</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'Water Rate Survey'!$B$25:$B$34</c:f>
              <c:strCache>
                <c:ptCount val="10"/>
                <c:pt idx="0">
                  <c:v>San Miguel CSD</c:v>
                </c:pt>
                <c:pt idx="1">
                  <c:v>Templeton CSD</c:v>
                </c:pt>
                <c:pt idx="2">
                  <c:v>Paso Robles</c:v>
                </c:pt>
                <c:pt idx="3">
                  <c:v>Santa Margarita (SLO CO CSA 23)</c:v>
                </c:pt>
                <c:pt idx="4">
                  <c:v>San Miguel CSD FY 18-19 (Proposed)</c:v>
                </c:pt>
                <c:pt idx="5">
                  <c:v>San Luis Obispo</c:v>
                </c:pt>
                <c:pt idx="6">
                  <c:v>Cambria CSD</c:v>
                </c:pt>
                <c:pt idx="7">
                  <c:v>Morro Bay</c:v>
                </c:pt>
                <c:pt idx="8">
                  <c:v>Los Osos CSD</c:v>
                </c:pt>
                <c:pt idx="9">
                  <c:v>San Simeon CSD</c:v>
                </c:pt>
              </c:strCache>
            </c:strRef>
          </c:cat>
          <c:val>
            <c:numRef>
              <c:f>'Water Rate Survey'!$E$25:$E$34</c:f>
              <c:numCache>
                <c:formatCode>"$"#,##0.00_);\("$"#,##0.00\)</c:formatCode>
                <c:ptCount val="10"/>
                <c:pt idx="0">
                  <c:v>24.89</c:v>
                </c:pt>
                <c:pt idx="1">
                  <c:v>41.760000000000005</c:v>
                </c:pt>
                <c:pt idx="2">
                  <c:v>58.849999999999994</c:v>
                </c:pt>
                <c:pt idx="3">
                  <c:v>65.87</c:v>
                </c:pt>
                <c:pt idx="4">
                  <c:v>68.62</c:v>
                </c:pt>
                <c:pt idx="5">
                  <c:v>88.649999999999991</c:v>
                </c:pt>
                <c:pt idx="6">
                  <c:v>93.34</c:v>
                </c:pt>
                <c:pt idx="7">
                  <c:v>95.5</c:v>
                </c:pt>
                <c:pt idx="8">
                  <c:v>123.75</c:v>
                </c:pt>
                <c:pt idx="9">
                  <c:v>147.82999999999998</c:v>
                </c:pt>
              </c:numCache>
            </c:numRef>
          </c:val>
          <c:smooth val="0"/>
          <c:extLst>
            <c:ext xmlns:c16="http://schemas.microsoft.com/office/drawing/2014/chart" uri="{C3380CC4-5D6E-409C-BE32-E72D297353CC}">
              <c16:uniqueId val="{00000014-1E68-4EAC-AF41-52C5C97CA95F}"/>
            </c:ext>
          </c:extLst>
        </c:ser>
        <c:dLbls>
          <c:showLegendKey val="0"/>
          <c:showVal val="0"/>
          <c:showCatName val="0"/>
          <c:showSerName val="0"/>
          <c:showPercent val="0"/>
          <c:showBubbleSize val="0"/>
        </c:dLbls>
        <c:marker val="1"/>
        <c:smooth val="0"/>
        <c:axId val="902277912"/>
        <c:axId val="902283816"/>
      </c:lineChart>
      <c:catAx>
        <c:axId val="90227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02283816"/>
        <c:crosses val="autoZero"/>
        <c:auto val="1"/>
        <c:lblAlgn val="ctr"/>
        <c:lblOffset val="100"/>
        <c:noMultiLvlLbl val="0"/>
      </c:catAx>
      <c:valAx>
        <c:axId val="9022838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02277912"/>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'[Sewer operating only - Copy.xlsm]Expense (2)'!$G$150</c:f>
              <c:strCache>
                <c:ptCount val="1"/>
                <c:pt idx="0">
                  <c:v>Salary and Benefits</c:v>
                </c:pt>
              </c:strCache>
            </c:strRef>
          </c:tx>
          <c:spPr>
            <a:solidFill>
              <a:schemeClr val="accent1"/>
            </a:solidFill>
            <a:ln>
              <a:noFill/>
            </a:ln>
            <a:effectLst/>
          </c:spPr>
          <c:invertIfNegative val="0"/>
          <c:cat>
            <c:strRef>
              <c:f>'[Sewer operating only - Copy.xlsm]Expense (2)'!$H$149</c:f>
              <c:strCache>
                <c:ptCount val="1"/>
                <c:pt idx="0">
                  <c:v> Expense </c:v>
                </c:pt>
              </c:strCache>
            </c:strRef>
          </c:cat>
          <c:val>
            <c:numRef>
              <c:f>'[Sewer operating only - Copy.xlsm]Expense (2)'!$H$150</c:f>
              <c:numCache>
                <c:formatCode>"$"#,##0</c:formatCode>
                <c:ptCount val="1"/>
                <c:pt idx="0">
                  <c:v>232218.63</c:v>
                </c:pt>
              </c:numCache>
            </c:numRef>
          </c:val>
          <c:extLst>
            <c:ext xmlns:c16="http://schemas.microsoft.com/office/drawing/2014/chart" uri="{C3380CC4-5D6E-409C-BE32-E72D297353CC}">
              <c16:uniqueId val="{00000000-A785-43B5-8843-48556E73DBF3}"/>
            </c:ext>
          </c:extLst>
        </c:ser>
        <c:ser>
          <c:idx val="1"/>
          <c:order val="1"/>
          <c:tx>
            <c:strRef>
              <c:f>'[Sewer operating only - Copy.xlsm]Expense (2)'!$G$151</c:f>
              <c:strCache>
                <c:ptCount val="1"/>
                <c:pt idx="0">
                  <c:v>Operations and Maintenance</c:v>
                </c:pt>
              </c:strCache>
            </c:strRef>
          </c:tx>
          <c:spPr>
            <a:solidFill>
              <a:schemeClr val="accent2"/>
            </a:solidFill>
            <a:ln>
              <a:noFill/>
            </a:ln>
            <a:effectLst/>
          </c:spPr>
          <c:invertIfNegative val="0"/>
          <c:cat>
            <c:strRef>
              <c:f>'[Sewer operating only - Copy.xlsm]Expense (2)'!$H$149</c:f>
              <c:strCache>
                <c:ptCount val="1"/>
                <c:pt idx="0">
                  <c:v> Expense </c:v>
                </c:pt>
              </c:strCache>
            </c:strRef>
          </c:cat>
          <c:val>
            <c:numRef>
              <c:f>'[Sewer operating only - Copy.xlsm]Expense (2)'!$H$151</c:f>
              <c:numCache>
                <c:formatCode>"$"#,##0</c:formatCode>
                <c:ptCount val="1"/>
                <c:pt idx="0">
                  <c:v>160052.12</c:v>
                </c:pt>
              </c:numCache>
            </c:numRef>
          </c:val>
          <c:extLst>
            <c:ext xmlns:c16="http://schemas.microsoft.com/office/drawing/2014/chart" uri="{C3380CC4-5D6E-409C-BE32-E72D297353CC}">
              <c16:uniqueId val="{00000001-A785-43B5-8843-48556E73DBF3}"/>
            </c:ext>
          </c:extLst>
        </c:ser>
        <c:ser>
          <c:idx val="2"/>
          <c:order val="2"/>
          <c:tx>
            <c:strRef>
              <c:f>'[Sewer operating only - Copy.xlsm]Expense (2)'!$G$152</c:f>
              <c:strCache>
                <c:ptCount val="1"/>
                <c:pt idx="0">
                  <c:v>Administration</c:v>
                </c:pt>
              </c:strCache>
            </c:strRef>
          </c:tx>
          <c:spPr>
            <a:solidFill>
              <a:schemeClr val="accent3"/>
            </a:solidFill>
            <a:ln>
              <a:noFill/>
            </a:ln>
            <a:effectLst/>
          </c:spPr>
          <c:invertIfNegative val="0"/>
          <c:cat>
            <c:strRef>
              <c:f>'[Sewer operating only - Copy.xlsm]Expense (2)'!$H$149</c:f>
              <c:strCache>
                <c:ptCount val="1"/>
                <c:pt idx="0">
                  <c:v> Expense </c:v>
                </c:pt>
              </c:strCache>
            </c:strRef>
          </c:cat>
          <c:val>
            <c:numRef>
              <c:f>'[Sewer operating only - Copy.xlsm]Expense (2)'!$H$152</c:f>
              <c:numCache>
                <c:formatCode>"$"#,##0</c:formatCode>
                <c:ptCount val="1"/>
                <c:pt idx="0">
                  <c:v>177477.25</c:v>
                </c:pt>
              </c:numCache>
            </c:numRef>
          </c:val>
          <c:extLst>
            <c:ext xmlns:c16="http://schemas.microsoft.com/office/drawing/2014/chart" uri="{C3380CC4-5D6E-409C-BE32-E72D297353CC}">
              <c16:uniqueId val="{00000002-A785-43B5-8843-48556E73DBF3}"/>
            </c:ext>
          </c:extLst>
        </c:ser>
        <c:ser>
          <c:idx val="3"/>
          <c:order val="3"/>
          <c:tx>
            <c:strRef>
              <c:f>'[Sewer operating only - Copy.xlsm]Expense (2)'!$G$153</c:f>
              <c:strCache>
                <c:ptCount val="1"/>
                <c:pt idx="0">
                  <c:v>Repay Capacity Fund</c:v>
                </c:pt>
              </c:strCache>
            </c:strRef>
          </c:tx>
          <c:spPr>
            <a:solidFill>
              <a:schemeClr val="accent4"/>
            </a:solidFill>
            <a:ln>
              <a:noFill/>
            </a:ln>
            <a:effectLst/>
          </c:spPr>
          <c:invertIfNegative val="0"/>
          <c:cat>
            <c:strRef>
              <c:f>'[Sewer operating only - Copy.xlsm]Expense (2)'!$H$149</c:f>
              <c:strCache>
                <c:ptCount val="1"/>
                <c:pt idx="0">
                  <c:v> Expense </c:v>
                </c:pt>
              </c:strCache>
            </c:strRef>
          </c:cat>
          <c:val>
            <c:numRef>
              <c:f>'[Sewer operating only - Copy.xlsm]Expense (2)'!$H$153</c:f>
              <c:numCache>
                <c:formatCode>"$"#,##0</c:formatCode>
                <c:ptCount val="1"/>
                <c:pt idx="0">
                  <c:v>3820.2449999999953</c:v>
                </c:pt>
              </c:numCache>
            </c:numRef>
          </c:val>
          <c:extLst>
            <c:ext xmlns:c16="http://schemas.microsoft.com/office/drawing/2014/chart" uri="{C3380CC4-5D6E-409C-BE32-E72D297353CC}">
              <c16:uniqueId val="{00000003-A785-43B5-8843-48556E73DBF3}"/>
            </c:ext>
          </c:extLst>
        </c:ser>
        <c:dLbls>
          <c:showLegendKey val="0"/>
          <c:showVal val="0"/>
          <c:showCatName val="0"/>
          <c:showSerName val="0"/>
          <c:showPercent val="0"/>
          <c:showBubbleSize val="0"/>
        </c:dLbls>
        <c:gapWidth val="150"/>
        <c:overlap val="100"/>
        <c:axId val="421381688"/>
        <c:axId val="421379392"/>
      </c:barChart>
      <c:lineChart>
        <c:grouping val="standard"/>
        <c:varyColors val="0"/>
        <c:ser>
          <c:idx val="4"/>
          <c:order val="4"/>
          <c:tx>
            <c:strRef>
              <c:f>'[Sewer operating only - Copy.xlsm]Expense (2)'!$G$154</c:f>
              <c:strCache>
                <c:ptCount val="1"/>
                <c:pt idx="0">
                  <c:v>Total</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'[Sewer operating only - Copy.xlsm]Expense (2)'!$H$149</c:f>
              <c:strCache>
                <c:ptCount val="1"/>
                <c:pt idx="0">
                  <c:v> Expense </c:v>
                </c:pt>
              </c:strCache>
            </c:strRef>
          </c:cat>
          <c:val>
            <c:numRef>
              <c:f>'[Sewer operating only - Copy.xlsm]Expense (2)'!$H$154</c:f>
              <c:numCache>
                <c:formatCode>"$"#,##0</c:formatCode>
                <c:ptCount val="1"/>
                <c:pt idx="0">
                  <c:v>573568.245</c:v>
                </c:pt>
              </c:numCache>
            </c:numRef>
          </c:val>
          <c:smooth val="0"/>
          <c:extLst>
            <c:ext xmlns:c16="http://schemas.microsoft.com/office/drawing/2014/chart" uri="{C3380CC4-5D6E-409C-BE32-E72D297353CC}">
              <c16:uniqueId val="{00000004-A785-43B5-8843-48556E73DBF3}"/>
            </c:ext>
          </c:extLst>
        </c:ser>
        <c:dLbls>
          <c:showLegendKey val="0"/>
          <c:showVal val="0"/>
          <c:showCatName val="0"/>
          <c:showSerName val="0"/>
          <c:showPercent val="0"/>
          <c:showBubbleSize val="0"/>
        </c:dLbls>
        <c:marker val="1"/>
        <c:smooth val="0"/>
        <c:axId val="421381688"/>
        <c:axId val="421379392"/>
      </c:lineChart>
      <c:catAx>
        <c:axId val="421381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21379392"/>
        <c:crosses val="autoZero"/>
        <c:auto val="1"/>
        <c:lblAlgn val="ctr"/>
        <c:lblOffset val="100"/>
        <c:noMultiLvlLbl val="0"/>
      </c:catAx>
      <c:valAx>
        <c:axId val="421379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21381688"/>
        <c:crosses val="autoZero"/>
        <c:crossBetween val="between"/>
      </c:valAx>
      <c:spPr>
        <a:noFill/>
        <a:ln>
          <a:noFill/>
        </a:ln>
        <a:effectLst/>
      </c:spPr>
    </c:plotArea>
    <c:legend>
      <c:legendPos val="r"/>
      <c:legendEntry>
        <c:idx val="4"/>
        <c:delete val="1"/>
      </c:legendEntry>
      <c:layout>
        <c:manualLayout>
          <c:xMode val="edge"/>
          <c:yMode val="edge"/>
          <c:x val="0.68956229180905371"/>
          <c:y val="0.16782298046077571"/>
          <c:w val="0.29377101158182639"/>
          <c:h val="0.6828725575969669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86474472330829"/>
          <c:y val="5.1796450701050316E-2"/>
          <c:w val="0.6242837597408567"/>
          <c:h val="0.83896828292355929"/>
        </c:manualLayout>
      </c:layout>
      <c:barChart>
        <c:barDir val="col"/>
        <c:grouping val="stacked"/>
        <c:varyColors val="0"/>
        <c:ser>
          <c:idx val="2"/>
          <c:order val="2"/>
          <c:tx>
            <c:strRef>
              <c:f>'[Sewer operating only - Copy.xlsm]Cashflow 2.5% (3)'!$E$74</c:f>
              <c:strCache>
                <c:ptCount val="1"/>
                <c:pt idx="0">
                  <c:v>O&amp;M</c:v>
                </c:pt>
              </c:strCache>
            </c:strRef>
          </c:tx>
          <c:spPr>
            <a:solidFill>
              <a:schemeClr val="accent3"/>
            </a:solidFill>
            <a:ln>
              <a:noFill/>
            </a:ln>
            <a:effectLst/>
          </c:spPr>
          <c:invertIfNegative val="0"/>
          <c:cat>
            <c:strRef>
              <c:f>'[Sewer operating only - Copy.xlsm]Cashflow 2.5% (3)'!$F$71:$K$71</c:f>
              <c:strCache>
                <c:ptCount val="6"/>
                <c:pt idx="0">
                  <c:v>FY 17/18</c:v>
                </c:pt>
                <c:pt idx="1">
                  <c:v>FY 18/19</c:v>
                </c:pt>
                <c:pt idx="2">
                  <c:v>FY 19/20</c:v>
                </c:pt>
                <c:pt idx="3">
                  <c:v>FY 20/21</c:v>
                </c:pt>
                <c:pt idx="4">
                  <c:v>FY 21/22</c:v>
                </c:pt>
                <c:pt idx="5">
                  <c:v>FY 22/23</c:v>
                </c:pt>
              </c:strCache>
            </c:strRef>
          </c:cat>
          <c:val>
            <c:numRef>
              <c:f>'[Sewer operating only - Copy.xlsm]Cashflow 2.5% (3)'!$F$74:$K$74</c:f>
              <c:numCache>
                <c:formatCode>"$"#,##0</c:formatCode>
                <c:ptCount val="6"/>
                <c:pt idx="0">
                  <c:v>622381</c:v>
                </c:pt>
                <c:pt idx="1">
                  <c:v>569748</c:v>
                </c:pt>
                <c:pt idx="2">
                  <c:v>575544</c:v>
                </c:pt>
                <c:pt idx="3">
                  <c:v>596839</c:v>
                </c:pt>
                <c:pt idx="4">
                  <c:v>618974</c:v>
                </c:pt>
                <c:pt idx="5">
                  <c:v>686023</c:v>
                </c:pt>
              </c:numCache>
            </c:numRef>
          </c:val>
          <c:extLst>
            <c:ext xmlns:c16="http://schemas.microsoft.com/office/drawing/2014/chart" uri="{C3380CC4-5D6E-409C-BE32-E72D297353CC}">
              <c16:uniqueId val="{00000000-3484-443D-A76C-FEC8FBF5D871}"/>
            </c:ext>
          </c:extLst>
        </c:ser>
        <c:ser>
          <c:idx val="3"/>
          <c:order val="3"/>
          <c:tx>
            <c:strRef>
              <c:f>'[Sewer operating only - Copy.xlsm]Cashflow 2.5% (3)'!$E$75</c:f>
              <c:strCache>
                <c:ptCount val="1"/>
                <c:pt idx="0">
                  <c:v>Cash Funded Capital</c:v>
                </c:pt>
              </c:strCache>
            </c:strRef>
          </c:tx>
          <c:spPr>
            <a:solidFill>
              <a:schemeClr val="accent4"/>
            </a:solidFill>
            <a:ln>
              <a:noFill/>
            </a:ln>
            <a:effectLst/>
          </c:spPr>
          <c:invertIfNegative val="0"/>
          <c:cat>
            <c:strRef>
              <c:f>'[Sewer operating only - Copy.xlsm]Cashflow 2.5% (3)'!$F$71:$K$71</c:f>
              <c:strCache>
                <c:ptCount val="6"/>
                <c:pt idx="0">
                  <c:v>FY 17/18</c:v>
                </c:pt>
                <c:pt idx="1">
                  <c:v>FY 18/19</c:v>
                </c:pt>
                <c:pt idx="2">
                  <c:v>FY 19/20</c:v>
                </c:pt>
                <c:pt idx="3">
                  <c:v>FY 20/21</c:v>
                </c:pt>
                <c:pt idx="4">
                  <c:v>FY 21/22</c:v>
                </c:pt>
                <c:pt idx="5">
                  <c:v>FY 22/23</c:v>
                </c:pt>
              </c:strCache>
            </c:strRef>
          </c:cat>
          <c:val>
            <c:numRef>
              <c:f>'[Sewer operating only - Copy.xlsm]Cashflow 2.5% (3)'!$F$75:$K$75</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3484-443D-A76C-FEC8FBF5D871}"/>
            </c:ext>
          </c:extLst>
        </c:ser>
        <c:ser>
          <c:idx val="4"/>
          <c:order val="4"/>
          <c:tx>
            <c:strRef>
              <c:f>'[Sewer operating only - Copy.xlsm]Cashflow 2.5% (3)'!$E$76</c:f>
              <c:strCache>
                <c:ptCount val="1"/>
                <c:pt idx="0">
                  <c:v>Debt Service</c:v>
                </c:pt>
              </c:strCache>
            </c:strRef>
          </c:tx>
          <c:spPr>
            <a:solidFill>
              <a:schemeClr val="accent5"/>
            </a:solidFill>
            <a:ln>
              <a:noFill/>
            </a:ln>
            <a:effectLst/>
          </c:spPr>
          <c:invertIfNegative val="0"/>
          <c:cat>
            <c:strRef>
              <c:f>'[Sewer operating only - Copy.xlsm]Cashflow 2.5% (3)'!$F$71:$K$71</c:f>
              <c:strCache>
                <c:ptCount val="6"/>
                <c:pt idx="0">
                  <c:v>FY 17/18</c:v>
                </c:pt>
                <c:pt idx="1">
                  <c:v>FY 18/19</c:v>
                </c:pt>
                <c:pt idx="2">
                  <c:v>FY 19/20</c:v>
                </c:pt>
                <c:pt idx="3">
                  <c:v>FY 20/21</c:v>
                </c:pt>
                <c:pt idx="4">
                  <c:v>FY 21/22</c:v>
                </c:pt>
                <c:pt idx="5">
                  <c:v>FY 22/23</c:v>
                </c:pt>
              </c:strCache>
            </c:strRef>
          </c:cat>
          <c:val>
            <c:numRef>
              <c:f>'[Sewer operating only - Copy.xlsm]Cashflow 2.5% (3)'!$F$76:$K$76</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3484-443D-A76C-FEC8FBF5D871}"/>
            </c:ext>
          </c:extLst>
        </c:ser>
        <c:dLbls>
          <c:showLegendKey val="0"/>
          <c:showVal val="0"/>
          <c:showCatName val="0"/>
          <c:showSerName val="0"/>
          <c:showPercent val="0"/>
          <c:showBubbleSize val="0"/>
        </c:dLbls>
        <c:gapWidth val="150"/>
        <c:overlap val="100"/>
        <c:axId val="779995560"/>
        <c:axId val="780000152"/>
      </c:barChart>
      <c:lineChart>
        <c:grouping val="standard"/>
        <c:varyColors val="0"/>
        <c:ser>
          <c:idx val="0"/>
          <c:order val="0"/>
          <c:tx>
            <c:strRef>
              <c:f>'[Sewer operating only - Copy.xlsm]Cashflow 2.5% (3)'!$E$72</c:f>
              <c:strCache>
                <c:ptCount val="1"/>
                <c:pt idx="0">
                  <c:v>Reserve</c:v>
                </c:pt>
              </c:strCache>
            </c:strRef>
          </c:tx>
          <c:spPr>
            <a:ln w="28575" cap="rnd">
              <a:solidFill>
                <a:schemeClr val="tx1"/>
              </a:solidFill>
              <a:prstDash val="lgDash"/>
              <a:round/>
            </a:ln>
            <a:effectLst/>
          </c:spPr>
          <c:marker>
            <c:symbol val="none"/>
          </c:marker>
          <c:cat>
            <c:strRef>
              <c:f>'[Sewer operating only - Copy.xlsm]Cashflow 2.5% (3)'!$F$71:$K$71</c:f>
              <c:strCache>
                <c:ptCount val="6"/>
                <c:pt idx="0">
                  <c:v>FY 17/18</c:v>
                </c:pt>
                <c:pt idx="1">
                  <c:v>FY 18/19</c:v>
                </c:pt>
                <c:pt idx="2">
                  <c:v>FY 19/20</c:v>
                </c:pt>
                <c:pt idx="3">
                  <c:v>FY 20/21</c:v>
                </c:pt>
                <c:pt idx="4">
                  <c:v>FY 21/22</c:v>
                </c:pt>
                <c:pt idx="5">
                  <c:v>FY 22/23</c:v>
                </c:pt>
              </c:strCache>
            </c:strRef>
          </c:cat>
          <c:val>
            <c:numRef>
              <c:f>'[Sewer operating only - Copy.xlsm]Cashflow 2.5% (3)'!$F$72:$K$72</c:f>
              <c:numCache>
                <c:formatCode>"$"#,##0</c:formatCode>
                <c:ptCount val="6"/>
                <c:pt idx="0">
                  <c:v>587193.77500000002</c:v>
                </c:pt>
                <c:pt idx="1">
                  <c:v>508659.40087412589</c:v>
                </c:pt>
                <c:pt idx="2">
                  <c:v>355328.15262237762</c:v>
                </c:pt>
                <c:pt idx="3">
                  <c:v>180701.90437062935</c:v>
                </c:pt>
                <c:pt idx="4">
                  <c:v>-16059.343881118926</c:v>
                </c:pt>
                <c:pt idx="5">
                  <c:v>-279869.5921328672</c:v>
                </c:pt>
              </c:numCache>
            </c:numRef>
          </c:val>
          <c:smooth val="0"/>
          <c:extLst>
            <c:ext xmlns:c16="http://schemas.microsoft.com/office/drawing/2014/chart" uri="{C3380CC4-5D6E-409C-BE32-E72D297353CC}">
              <c16:uniqueId val="{00000003-3484-443D-A76C-FEC8FBF5D871}"/>
            </c:ext>
          </c:extLst>
        </c:ser>
        <c:ser>
          <c:idx val="1"/>
          <c:order val="1"/>
          <c:tx>
            <c:strRef>
              <c:f>'[Sewer operating only - Copy.xlsm]Cashflow 2.5% (3)'!$E$73</c:f>
              <c:strCache>
                <c:ptCount val="1"/>
                <c:pt idx="0">
                  <c:v>Revenue</c:v>
                </c:pt>
              </c:strCache>
            </c:strRef>
          </c:tx>
          <c:spPr>
            <a:ln w="28575" cap="rnd">
              <a:solidFill>
                <a:schemeClr val="accent6">
                  <a:lumMod val="75000"/>
                </a:schemeClr>
              </a:solidFill>
              <a:round/>
            </a:ln>
            <a:effectLst/>
          </c:spPr>
          <c:marker>
            <c:symbol val="none"/>
          </c:marker>
          <c:cat>
            <c:strRef>
              <c:f>'[Sewer operating only - Copy.xlsm]Cashflow 2.5% (3)'!$F$71:$K$71</c:f>
              <c:strCache>
                <c:ptCount val="6"/>
                <c:pt idx="0">
                  <c:v>FY 17/18</c:v>
                </c:pt>
                <c:pt idx="1">
                  <c:v>FY 18/19</c:v>
                </c:pt>
                <c:pt idx="2">
                  <c:v>FY 19/20</c:v>
                </c:pt>
                <c:pt idx="3">
                  <c:v>FY 20/21</c:v>
                </c:pt>
                <c:pt idx="4">
                  <c:v>FY 21/22</c:v>
                </c:pt>
                <c:pt idx="5">
                  <c:v>FY 22/23</c:v>
                </c:pt>
              </c:strCache>
            </c:strRef>
          </c:cat>
          <c:val>
            <c:numRef>
              <c:f>'[Sewer operating only - Copy.xlsm]Cashflow 2.5% (3)'!$F$73:$K$73</c:f>
              <c:numCache>
                <c:formatCode>"$"#,##0</c:formatCode>
                <c:ptCount val="6"/>
                <c:pt idx="0">
                  <c:v>445169.77500000002</c:v>
                </c:pt>
                <c:pt idx="1">
                  <c:v>407893.62587412586</c:v>
                </c:pt>
                <c:pt idx="2">
                  <c:v>422212.75174825173</c:v>
                </c:pt>
                <c:pt idx="3">
                  <c:v>422212.75174825173</c:v>
                </c:pt>
                <c:pt idx="4">
                  <c:v>422212.75174825173</c:v>
                </c:pt>
                <c:pt idx="5">
                  <c:v>422212.75174825173</c:v>
                </c:pt>
              </c:numCache>
            </c:numRef>
          </c:val>
          <c:smooth val="0"/>
          <c:extLst>
            <c:ext xmlns:c16="http://schemas.microsoft.com/office/drawing/2014/chart" uri="{C3380CC4-5D6E-409C-BE32-E72D297353CC}">
              <c16:uniqueId val="{00000004-3484-443D-A76C-FEC8FBF5D871}"/>
            </c:ext>
          </c:extLst>
        </c:ser>
        <c:dLbls>
          <c:showLegendKey val="0"/>
          <c:showVal val="0"/>
          <c:showCatName val="0"/>
          <c:showSerName val="0"/>
          <c:showPercent val="0"/>
          <c:showBubbleSize val="0"/>
        </c:dLbls>
        <c:marker val="1"/>
        <c:smooth val="0"/>
        <c:axId val="779995560"/>
        <c:axId val="780000152"/>
      </c:lineChart>
      <c:catAx>
        <c:axId val="77999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0000152"/>
        <c:crosses val="autoZero"/>
        <c:auto val="1"/>
        <c:lblAlgn val="ctr"/>
        <c:lblOffset val="100"/>
        <c:noMultiLvlLbl val="0"/>
      </c:catAx>
      <c:valAx>
        <c:axId val="7800001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79995560"/>
        <c:crosses val="autoZero"/>
        <c:crossBetween val="between"/>
      </c:valAx>
      <c:spPr>
        <a:noFill/>
        <a:ln>
          <a:noFill/>
        </a:ln>
        <a:effectLst/>
      </c:spPr>
    </c:plotArea>
    <c:legend>
      <c:legendPos val="r"/>
      <c:legendEntry>
        <c:idx val="0"/>
        <c:delete val="1"/>
      </c:legendEntry>
      <c:legendEntry>
        <c:idx val="1"/>
        <c:delete val="1"/>
      </c:legendEntry>
      <c:layout>
        <c:manualLayout>
          <c:xMode val="edge"/>
          <c:yMode val="edge"/>
          <c:x val="0.77264286139186755"/>
          <c:y val="0.18623624895061247"/>
          <c:w val="0.22735711444105555"/>
          <c:h val="0.6711947621629128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9495902031096"/>
          <c:y val="5.1796450701050316E-2"/>
          <c:w val="0.73170234457035133"/>
          <c:h val="0.83896828292355929"/>
        </c:manualLayout>
      </c:layout>
      <c:barChart>
        <c:barDir val="col"/>
        <c:grouping val="stacked"/>
        <c:varyColors val="0"/>
        <c:ser>
          <c:idx val="2"/>
          <c:order val="2"/>
          <c:tx>
            <c:strRef>
              <c:f>'Cashflow 2.5% (3)'!$E$74</c:f>
              <c:strCache>
                <c:ptCount val="1"/>
                <c:pt idx="0">
                  <c:v>O&amp;M</c:v>
                </c:pt>
              </c:strCache>
            </c:strRef>
          </c:tx>
          <c:spPr>
            <a:solidFill>
              <a:schemeClr val="accent3"/>
            </a:solidFill>
            <a:ln>
              <a:noFill/>
            </a:ln>
            <a:effectLst/>
          </c:spPr>
          <c:invertIfNegative val="0"/>
          <c:cat>
            <c:strRef>
              <c:f>'Cashflow 2.5% (3)'!$F$71:$K$71</c:f>
              <c:strCache>
                <c:ptCount val="6"/>
                <c:pt idx="0">
                  <c:v>FY 17/18</c:v>
                </c:pt>
                <c:pt idx="1">
                  <c:v>FY 18/19</c:v>
                </c:pt>
                <c:pt idx="2">
                  <c:v>FY 19/20</c:v>
                </c:pt>
                <c:pt idx="3">
                  <c:v>FY 20/21</c:v>
                </c:pt>
                <c:pt idx="4">
                  <c:v>FY 21/22</c:v>
                </c:pt>
                <c:pt idx="5">
                  <c:v>FY 22/23</c:v>
                </c:pt>
              </c:strCache>
            </c:strRef>
          </c:cat>
          <c:val>
            <c:numRef>
              <c:f>'Cashflow 2.5% (3)'!$F$74:$K$74</c:f>
              <c:numCache>
                <c:formatCode>"$"#,##0</c:formatCode>
                <c:ptCount val="6"/>
                <c:pt idx="0">
                  <c:v>622381</c:v>
                </c:pt>
                <c:pt idx="1">
                  <c:v>573568.245</c:v>
                </c:pt>
                <c:pt idx="2">
                  <c:v>579364.245</c:v>
                </c:pt>
                <c:pt idx="3">
                  <c:v>600659.245</c:v>
                </c:pt>
                <c:pt idx="4">
                  <c:v>622794.245</c:v>
                </c:pt>
                <c:pt idx="5">
                  <c:v>689843.245</c:v>
                </c:pt>
              </c:numCache>
            </c:numRef>
          </c:val>
          <c:extLst>
            <c:ext xmlns:c16="http://schemas.microsoft.com/office/drawing/2014/chart" uri="{C3380CC4-5D6E-409C-BE32-E72D297353CC}">
              <c16:uniqueId val="{00000000-884D-4127-922D-6B07F64C305E}"/>
            </c:ext>
          </c:extLst>
        </c:ser>
        <c:ser>
          <c:idx val="3"/>
          <c:order val="3"/>
          <c:tx>
            <c:strRef>
              <c:f>'Cashflow 2.5% (3)'!$E$75</c:f>
              <c:strCache>
                <c:ptCount val="1"/>
                <c:pt idx="0">
                  <c:v>Cash Funded Capital</c:v>
                </c:pt>
              </c:strCache>
            </c:strRef>
          </c:tx>
          <c:spPr>
            <a:solidFill>
              <a:schemeClr val="accent4"/>
            </a:solidFill>
            <a:ln>
              <a:noFill/>
            </a:ln>
            <a:effectLst/>
          </c:spPr>
          <c:invertIfNegative val="0"/>
          <c:cat>
            <c:strRef>
              <c:f>'Cashflow 2.5% (3)'!$F$71:$K$71</c:f>
              <c:strCache>
                <c:ptCount val="6"/>
                <c:pt idx="0">
                  <c:v>FY 17/18</c:v>
                </c:pt>
                <c:pt idx="1">
                  <c:v>FY 18/19</c:v>
                </c:pt>
                <c:pt idx="2">
                  <c:v>FY 19/20</c:v>
                </c:pt>
                <c:pt idx="3">
                  <c:v>FY 20/21</c:v>
                </c:pt>
                <c:pt idx="4">
                  <c:v>FY 21/22</c:v>
                </c:pt>
                <c:pt idx="5">
                  <c:v>FY 22/23</c:v>
                </c:pt>
              </c:strCache>
            </c:strRef>
          </c:cat>
          <c:val>
            <c:numRef>
              <c:f>'Cashflow 2.5% (3)'!$F$75:$K$75</c:f>
              <c:numCache>
                <c:formatCode>"$"#,##0</c:formatCode>
                <c:ptCount val="6"/>
                <c:pt idx="0">
                  <c:v>0</c:v>
                </c:pt>
                <c:pt idx="1">
                  <c:v>93550</c:v>
                </c:pt>
                <c:pt idx="2">
                  <c:v>295782.64999999991</c:v>
                </c:pt>
                <c:pt idx="3">
                  <c:v>232760.88125000009</c:v>
                </c:pt>
                <c:pt idx="4">
                  <c:v>103484.00467444118</c:v>
                </c:pt>
                <c:pt idx="5">
                  <c:v>33282.307614824385</c:v>
                </c:pt>
              </c:numCache>
            </c:numRef>
          </c:val>
          <c:extLst>
            <c:ext xmlns:c16="http://schemas.microsoft.com/office/drawing/2014/chart" uri="{C3380CC4-5D6E-409C-BE32-E72D297353CC}">
              <c16:uniqueId val="{00000001-884D-4127-922D-6B07F64C305E}"/>
            </c:ext>
          </c:extLst>
        </c:ser>
        <c:ser>
          <c:idx val="4"/>
          <c:order val="4"/>
          <c:tx>
            <c:strRef>
              <c:f>'Cashflow 2.5% (3)'!$E$76</c:f>
              <c:strCache>
                <c:ptCount val="1"/>
                <c:pt idx="0">
                  <c:v>Debt Service</c:v>
                </c:pt>
              </c:strCache>
            </c:strRef>
          </c:tx>
          <c:spPr>
            <a:solidFill>
              <a:schemeClr val="accent5"/>
            </a:solidFill>
            <a:ln>
              <a:noFill/>
            </a:ln>
            <a:effectLst/>
          </c:spPr>
          <c:invertIfNegative val="0"/>
          <c:cat>
            <c:strRef>
              <c:f>'Cashflow 2.5% (3)'!$F$71:$K$71</c:f>
              <c:strCache>
                <c:ptCount val="6"/>
                <c:pt idx="0">
                  <c:v>FY 17/18</c:v>
                </c:pt>
                <c:pt idx="1">
                  <c:v>FY 18/19</c:v>
                </c:pt>
                <c:pt idx="2">
                  <c:v>FY 19/20</c:v>
                </c:pt>
                <c:pt idx="3">
                  <c:v>FY 20/21</c:v>
                </c:pt>
                <c:pt idx="4">
                  <c:v>FY 21/22</c:v>
                </c:pt>
                <c:pt idx="5">
                  <c:v>FY 22/23</c:v>
                </c:pt>
              </c:strCache>
            </c:strRef>
          </c:cat>
          <c:val>
            <c:numRef>
              <c:f>'Cashflow 2.5% (3)'!$F$76:$K$76</c:f>
              <c:numCache>
                <c:formatCode>"$"#,##0</c:formatCode>
                <c:ptCount val="6"/>
                <c:pt idx="0">
                  <c:v>0</c:v>
                </c:pt>
                <c:pt idx="1">
                  <c:v>0</c:v>
                </c:pt>
                <c:pt idx="2">
                  <c:v>0</c:v>
                </c:pt>
                <c:pt idx="3">
                  <c:v>363000</c:v>
                </c:pt>
                <c:pt idx="4">
                  <c:v>363000</c:v>
                </c:pt>
                <c:pt idx="5">
                  <c:v>363000</c:v>
                </c:pt>
              </c:numCache>
            </c:numRef>
          </c:val>
          <c:extLst>
            <c:ext xmlns:c16="http://schemas.microsoft.com/office/drawing/2014/chart" uri="{C3380CC4-5D6E-409C-BE32-E72D297353CC}">
              <c16:uniqueId val="{00000002-884D-4127-922D-6B07F64C305E}"/>
            </c:ext>
          </c:extLst>
        </c:ser>
        <c:dLbls>
          <c:showLegendKey val="0"/>
          <c:showVal val="0"/>
          <c:showCatName val="0"/>
          <c:showSerName val="0"/>
          <c:showPercent val="0"/>
          <c:showBubbleSize val="0"/>
        </c:dLbls>
        <c:gapWidth val="150"/>
        <c:overlap val="100"/>
        <c:axId val="779995560"/>
        <c:axId val="780000152"/>
      </c:barChart>
      <c:lineChart>
        <c:grouping val="standard"/>
        <c:varyColors val="0"/>
        <c:ser>
          <c:idx val="0"/>
          <c:order val="0"/>
          <c:tx>
            <c:strRef>
              <c:f>'Cashflow 2.5% (3)'!$E$72</c:f>
              <c:strCache>
                <c:ptCount val="1"/>
                <c:pt idx="0">
                  <c:v>Reserve</c:v>
                </c:pt>
              </c:strCache>
            </c:strRef>
          </c:tx>
          <c:spPr>
            <a:ln w="28575" cap="rnd">
              <a:solidFill>
                <a:schemeClr val="tx1"/>
              </a:solidFill>
              <a:prstDash val="lgDash"/>
              <a:round/>
            </a:ln>
            <a:effectLst/>
          </c:spPr>
          <c:marker>
            <c:symbol val="none"/>
          </c:marker>
          <c:cat>
            <c:strRef>
              <c:f>'Cashflow 2.5% (3)'!$F$71:$K$71</c:f>
              <c:strCache>
                <c:ptCount val="6"/>
                <c:pt idx="0">
                  <c:v>FY 17/18</c:v>
                </c:pt>
                <c:pt idx="1">
                  <c:v>FY 18/19</c:v>
                </c:pt>
                <c:pt idx="2">
                  <c:v>FY 19/20</c:v>
                </c:pt>
                <c:pt idx="3">
                  <c:v>FY 20/21</c:v>
                </c:pt>
                <c:pt idx="4">
                  <c:v>FY 21/22</c:v>
                </c:pt>
                <c:pt idx="5">
                  <c:v>FY 22/23</c:v>
                </c:pt>
              </c:strCache>
            </c:strRef>
          </c:cat>
          <c:val>
            <c:numRef>
              <c:f>'Cashflow 2.5% (3)'!$F$72:$K$72</c:f>
              <c:numCache>
                <c:formatCode>"$"#,##0</c:formatCode>
                <c:ptCount val="6"/>
                <c:pt idx="0">
                  <c:v>0</c:v>
                </c:pt>
                <c:pt idx="1">
                  <c:v>291942.40097902098</c:v>
                </c:pt>
                <c:pt idx="2">
                  <c:v>441397.95144825184</c:v>
                </c:pt>
                <c:pt idx="3">
                  <c:v>299101.02722765901</c:v>
                </c:pt>
                <c:pt idx="4">
                  <c:v>293611.76848659723</c:v>
                </c:pt>
                <c:pt idx="5">
                  <c:v>322183.66080925893</c:v>
                </c:pt>
              </c:numCache>
            </c:numRef>
          </c:val>
          <c:smooth val="0"/>
          <c:extLst>
            <c:ext xmlns:c16="http://schemas.microsoft.com/office/drawing/2014/chart" uri="{C3380CC4-5D6E-409C-BE32-E72D297353CC}">
              <c16:uniqueId val="{00000003-884D-4127-922D-6B07F64C305E}"/>
            </c:ext>
          </c:extLst>
        </c:ser>
        <c:ser>
          <c:idx val="1"/>
          <c:order val="1"/>
          <c:tx>
            <c:strRef>
              <c:f>'Cashflow 2.5% (3)'!$E$73</c:f>
              <c:strCache>
                <c:ptCount val="1"/>
                <c:pt idx="0">
                  <c:v>Revenue</c:v>
                </c:pt>
              </c:strCache>
            </c:strRef>
          </c:tx>
          <c:spPr>
            <a:ln w="28575" cap="rnd">
              <a:solidFill>
                <a:schemeClr val="accent6">
                  <a:lumMod val="75000"/>
                </a:schemeClr>
              </a:solidFill>
              <a:round/>
            </a:ln>
            <a:effectLst/>
          </c:spPr>
          <c:marker>
            <c:symbol val="none"/>
          </c:marker>
          <c:cat>
            <c:strRef>
              <c:f>'Cashflow 2.5% (3)'!$F$71:$K$71</c:f>
              <c:strCache>
                <c:ptCount val="6"/>
                <c:pt idx="0">
                  <c:v>FY 17/18</c:v>
                </c:pt>
                <c:pt idx="1">
                  <c:v>FY 18/19</c:v>
                </c:pt>
                <c:pt idx="2">
                  <c:v>FY 19/20</c:v>
                </c:pt>
                <c:pt idx="3">
                  <c:v>FY 20/21</c:v>
                </c:pt>
                <c:pt idx="4">
                  <c:v>FY 21/22</c:v>
                </c:pt>
                <c:pt idx="5">
                  <c:v>FY 22/23</c:v>
                </c:pt>
              </c:strCache>
            </c:strRef>
          </c:cat>
          <c:val>
            <c:numRef>
              <c:f>'Cashflow 2.5% (3)'!$F$73:$K$73</c:f>
              <c:numCache>
                <c:formatCode>"$"#,##0</c:formatCode>
                <c:ptCount val="6"/>
                <c:pt idx="0">
                  <c:v>445169.77500000002</c:v>
                </c:pt>
                <c:pt idx="1">
                  <c:v>959060.64597902098</c:v>
                </c:pt>
                <c:pt idx="2">
                  <c:v>1024602.4454692308</c:v>
                </c:pt>
                <c:pt idx="3">
                  <c:v>1054123.2020294073</c:v>
                </c:pt>
                <c:pt idx="4">
                  <c:v>1083788.9909333794</c:v>
                </c:pt>
                <c:pt idx="5">
                  <c:v>1114697.4449374862</c:v>
                </c:pt>
              </c:numCache>
            </c:numRef>
          </c:val>
          <c:smooth val="0"/>
          <c:extLst>
            <c:ext xmlns:c16="http://schemas.microsoft.com/office/drawing/2014/chart" uri="{C3380CC4-5D6E-409C-BE32-E72D297353CC}">
              <c16:uniqueId val="{00000004-884D-4127-922D-6B07F64C305E}"/>
            </c:ext>
          </c:extLst>
        </c:ser>
        <c:dLbls>
          <c:showLegendKey val="0"/>
          <c:showVal val="0"/>
          <c:showCatName val="0"/>
          <c:showSerName val="0"/>
          <c:showPercent val="0"/>
          <c:showBubbleSize val="0"/>
        </c:dLbls>
        <c:marker val="1"/>
        <c:smooth val="0"/>
        <c:axId val="779995560"/>
        <c:axId val="780000152"/>
      </c:lineChart>
      <c:catAx>
        <c:axId val="77999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0000152"/>
        <c:crosses val="autoZero"/>
        <c:auto val="1"/>
        <c:lblAlgn val="ctr"/>
        <c:lblOffset val="100"/>
        <c:noMultiLvlLbl val="0"/>
      </c:catAx>
      <c:valAx>
        <c:axId val="7800001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79995560"/>
        <c:crosses val="autoZero"/>
        <c:crossBetween val="between"/>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ayout>
        <c:manualLayout>
          <c:xMode val="edge"/>
          <c:yMode val="edge"/>
          <c:x val="0.80361251980771775"/>
          <c:y val="0.18623624895061247"/>
          <c:w val="0.1963874801922823"/>
          <c:h val="0.6711947621629128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6114231455241E-2"/>
          <c:y val="4.0648332881989158E-2"/>
          <c:w val="0.88567664039479677"/>
          <c:h val="0.82797467879348952"/>
        </c:manualLayout>
      </c:layout>
      <c:barChart>
        <c:barDir val="col"/>
        <c:grouping val="stacked"/>
        <c:varyColors val="0"/>
        <c:ser>
          <c:idx val="0"/>
          <c:order val="0"/>
          <c:tx>
            <c:strRef>
              <c:f>'Capital Improvements (3)'!$S$37</c:f>
              <c:strCache>
                <c:ptCount val="1"/>
                <c:pt idx="0">
                  <c:v>Treatment</c:v>
                </c:pt>
              </c:strCache>
            </c:strRef>
          </c:tx>
          <c:spPr>
            <a:solidFill>
              <a:schemeClr val="accent1"/>
            </a:solidFill>
            <a:ln>
              <a:noFill/>
            </a:ln>
            <a:effectLst/>
          </c:spPr>
          <c:invertIfNegative val="0"/>
          <c:cat>
            <c:strRef>
              <c:f>'Capital Improvements (3)'!$T$36:$AC$36</c:f>
              <c:strCache>
                <c:ptCount val="10"/>
                <c:pt idx="0">
                  <c:v>FY 17-18</c:v>
                </c:pt>
                <c:pt idx="1">
                  <c:v>FY 18-19</c:v>
                </c:pt>
                <c:pt idx="2">
                  <c:v>FY 19-20</c:v>
                </c:pt>
                <c:pt idx="3">
                  <c:v>FY 20-21</c:v>
                </c:pt>
                <c:pt idx="4">
                  <c:v>FY 21-22</c:v>
                </c:pt>
                <c:pt idx="5">
                  <c:v>FY 22-23</c:v>
                </c:pt>
                <c:pt idx="6">
                  <c:v>FY 23-24</c:v>
                </c:pt>
                <c:pt idx="7">
                  <c:v>FY 24-25</c:v>
                </c:pt>
                <c:pt idx="8">
                  <c:v>FY 25-26</c:v>
                </c:pt>
                <c:pt idx="9">
                  <c:v>FY 26-27</c:v>
                </c:pt>
              </c:strCache>
            </c:strRef>
          </c:cat>
          <c:val>
            <c:numRef>
              <c:f>'Capital Improvements (3)'!$T$37:$AC$37</c:f>
              <c:numCache>
                <c:formatCode>"$"#,##0</c:formatCode>
                <c:ptCount val="10"/>
                <c:pt idx="0">
                  <c:v>215000</c:v>
                </c:pt>
                <c:pt idx="1">
                  <c:v>473800</c:v>
                </c:pt>
                <c:pt idx="2">
                  <c:v>844476.39999999991</c:v>
                </c:pt>
                <c:pt idx="3">
                  <c:v>1932760.8812500001</c:v>
                </c:pt>
                <c:pt idx="4">
                  <c:v>2263793.2705023102</c:v>
                </c:pt>
                <c:pt idx="5">
                  <c:v>872354.90018482436</c:v>
                </c:pt>
                <c:pt idx="6">
                  <c:v>0</c:v>
                </c:pt>
                <c:pt idx="7">
                  <c:v>0</c:v>
                </c:pt>
                <c:pt idx="8">
                  <c:v>0</c:v>
                </c:pt>
                <c:pt idx="9">
                  <c:v>0</c:v>
                </c:pt>
              </c:numCache>
            </c:numRef>
          </c:val>
          <c:extLst>
            <c:ext xmlns:c16="http://schemas.microsoft.com/office/drawing/2014/chart" uri="{C3380CC4-5D6E-409C-BE32-E72D297353CC}">
              <c16:uniqueId val="{00000000-05C5-4F8E-8D96-624BE46855D1}"/>
            </c:ext>
          </c:extLst>
        </c:ser>
        <c:ser>
          <c:idx val="1"/>
          <c:order val="1"/>
          <c:tx>
            <c:strRef>
              <c:f>'Capital Improvements (3)'!$S$38</c:f>
              <c:strCache>
                <c:ptCount val="1"/>
                <c:pt idx="0">
                  <c:v>Collection</c:v>
                </c:pt>
              </c:strCache>
            </c:strRef>
          </c:tx>
          <c:spPr>
            <a:solidFill>
              <a:schemeClr val="accent2"/>
            </a:solidFill>
            <a:ln>
              <a:noFill/>
            </a:ln>
            <a:effectLst/>
          </c:spPr>
          <c:invertIfNegative val="0"/>
          <c:cat>
            <c:strRef>
              <c:f>'Capital Improvements (3)'!$T$36:$AC$36</c:f>
              <c:strCache>
                <c:ptCount val="10"/>
                <c:pt idx="0">
                  <c:v>FY 17-18</c:v>
                </c:pt>
                <c:pt idx="1">
                  <c:v>FY 18-19</c:v>
                </c:pt>
                <c:pt idx="2">
                  <c:v>FY 19-20</c:v>
                </c:pt>
                <c:pt idx="3">
                  <c:v>FY 20-21</c:v>
                </c:pt>
                <c:pt idx="4">
                  <c:v>FY 21-22</c:v>
                </c:pt>
                <c:pt idx="5">
                  <c:v>FY 22-23</c:v>
                </c:pt>
                <c:pt idx="6">
                  <c:v>FY 23-24</c:v>
                </c:pt>
                <c:pt idx="7">
                  <c:v>FY 24-25</c:v>
                </c:pt>
                <c:pt idx="8">
                  <c:v>FY 25-26</c:v>
                </c:pt>
                <c:pt idx="9">
                  <c:v>FY 26-27</c:v>
                </c:pt>
              </c:strCache>
            </c:strRef>
          </c:cat>
          <c:val>
            <c:numRef>
              <c:f>'Capital Improvements (3)'!$T$38:$AC$38</c:f>
              <c:numCache>
                <c:formatCode>"$"#,##0</c:formatCode>
                <c:ptCount val="10"/>
                <c:pt idx="0">
                  <c:v>0</c:v>
                </c:pt>
                <c:pt idx="1">
                  <c:v>0</c:v>
                </c:pt>
                <c:pt idx="2">
                  <c:v>39783.75</c:v>
                </c:pt>
                <c:pt idx="3">
                  <c:v>0</c:v>
                </c:pt>
                <c:pt idx="4">
                  <c:v>5077139.8531721309</c:v>
                </c:pt>
                <c:pt idx="5">
                  <c:v>0</c:v>
                </c:pt>
                <c:pt idx="6">
                  <c:v>0</c:v>
                </c:pt>
                <c:pt idx="7">
                  <c:v>0</c:v>
                </c:pt>
                <c:pt idx="8">
                  <c:v>0</c:v>
                </c:pt>
                <c:pt idx="9">
                  <c:v>0</c:v>
                </c:pt>
              </c:numCache>
            </c:numRef>
          </c:val>
          <c:extLst>
            <c:ext xmlns:c16="http://schemas.microsoft.com/office/drawing/2014/chart" uri="{C3380CC4-5D6E-409C-BE32-E72D297353CC}">
              <c16:uniqueId val="{00000001-05C5-4F8E-8D96-624BE46855D1}"/>
            </c:ext>
          </c:extLst>
        </c:ser>
        <c:ser>
          <c:idx val="2"/>
          <c:order val="2"/>
          <c:tx>
            <c:strRef>
              <c:f>'Capital Improvements (3)'!$S$39</c:f>
              <c:strCache>
                <c:ptCount val="1"/>
                <c:pt idx="0">
                  <c:v>Other</c:v>
                </c:pt>
              </c:strCache>
            </c:strRef>
          </c:tx>
          <c:spPr>
            <a:solidFill>
              <a:schemeClr val="accent3"/>
            </a:solidFill>
            <a:ln>
              <a:noFill/>
            </a:ln>
            <a:effectLst/>
          </c:spPr>
          <c:invertIfNegative val="0"/>
          <c:cat>
            <c:strRef>
              <c:f>'Capital Improvements (3)'!$T$36:$AC$36</c:f>
              <c:strCache>
                <c:ptCount val="10"/>
                <c:pt idx="0">
                  <c:v>FY 17-18</c:v>
                </c:pt>
                <c:pt idx="1">
                  <c:v>FY 18-19</c:v>
                </c:pt>
                <c:pt idx="2">
                  <c:v>FY 19-20</c:v>
                </c:pt>
                <c:pt idx="3">
                  <c:v>FY 20-21</c:v>
                </c:pt>
                <c:pt idx="4">
                  <c:v>FY 21-22</c:v>
                </c:pt>
                <c:pt idx="5">
                  <c:v>FY 22-23</c:v>
                </c:pt>
                <c:pt idx="6">
                  <c:v>FY 23-24</c:v>
                </c:pt>
                <c:pt idx="7">
                  <c:v>FY 24-25</c:v>
                </c:pt>
                <c:pt idx="8">
                  <c:v>FY 25-26</c:v>
                </c:pt>
                <c:pt idx="9">
                  <c:v>FY 26-27</c:v>
                </c:pt>
              </c:strCache>
            </c:strRef>
          </c:cat>
          <c:val>
            <c:numRef>
              <c:f>'Capital Improvements (3)'!$T$39:$AC$39</c:f>
              <c:numCache>
                <c:formatCode>"$"#,##0</c:formatCode>
                <c:ptCount val="10"/>
                <c:pt idx="0">
                  <c:v>0</c:v>
                </c:pt>
                <c:pt idx="1">
                  <c:v>51500</c:v>
                </c:pt>
                <c:pt idx="2">
                  <c:v>53045</c:v>
                </c:pt>
                <c:pt idx="3">
                  <c:v>0</c:v>
                </c:pt>
                <c:pt idx="4">
                  <c:v>112550.88100000005</c:v>
                </c:pt>
                <c:pt idx="5">
                  <c:v>115927.40743000002</c:v>
                </c:pt>
                <c:pt idx="6">
                  <c:v>119405.22965290002</c:v>
                </c:pt>
                <c:pt idx="7">
                  <c:v>122987.38654248702</c:v>
                </c:pt>
                <c:pt idx="8">
                  <c:v>126677.00813876164</c:v>
                </c:pt>
                <c:pt idx="9">
                  <c:v>130477.3183829245</c:v>
                </c:pt>
              </c:numCache>
            </c:numRef>
          </c:val>
          <c:extLst>
            <c:ext xmlns:c16="http://schemas.microsoft.com/office/drawing/2014/chart" uri="{C3380CC4-5D6E-409C-BE32-E72D297353CC}">
              <c16:uniqueId val="{00000002-05C5-4F8E-8D96-624BE46855D1}"/>
            </c:ext>
          </c:extLst>
        </c:ser>
        <c:dLbls>
          <c:showLegendKey val="0"/>
          <c:showVal val="0"/>
          <c:showCatName val="0"/>
          <c:showSerName val="0"/>
          <c:showPercent val="0"/>
          <c:showBubbleSize val="0"/>
        </c:dLbls>
        <c:gapWidth val="150"/>
        <c:overlap val="100"/>
        <c:axId val="302451783"/>
        <c:axId val="302447191"/>
      </c:barChart>
      <c:lineChart>
        <c:grouping val="standard"/>
        <c:varyColors val="0"/>
        <c:ser>
          <c:idx val="3"/>
          <c:order val="3"/>
          <c:tx>
            <c:strRef>
              <c:f>'Capital Improvements (3)'!$S$40</c:f>
              <c:strCache>
                <c:ptCount val="1"/>
              </c:strCache>
            </c:strRef>
          </c:tx>
          <c:spPr>
            <a:ln w="28575" cap="rnd">
              <a:noFill/>
              <a:round/>
            </a:ln>
            <a:effectLst/>
          </c:spPr>
          <c:marker>
            <c:symbol val="none"/>
          </c:marker>
          <c:dLbls>
            <c:numFmt formatCode="&quot;$&quot;#,##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'Capital Improvements (3)'!$T$36:$AC$36</c:f>
              <c:strCache>
                <c:ptCount val="10"/>
                <c:pt idx="0">
                  <c:v>FY 17-18</c:v>
                </c:pt>
                <c:pt idx="1">
                  <c:v>FY 18-19</c:v>
                </c:pt>
                <c:pt idx="2">
                  <c:v>FY 19-20</c:v>
                </c:pt>
                <c:pt idx="3">
                  <c:v>FY 20-21</c:v>
                </c:pt>
                <c:pt idx="4">
                  <c:v>FY 21-22</c:v>
                </c:pt>
                <c:pt idx="5">
                  <c:v>FY 22-23</c:v>
                </c:pt>
                <c:pt idx="6">
                  <c:v>FY 23-24</c:v>
                </c:pt>
                <c:pt idx="7">
                  <c:v>FY 24-25</c:v>
                </c:pt>
                <c:pt idx="8">
                  <c:v>FY 25-26</c:v>
                </c:pt>
                <c:pt idx="9">
                  <c:v>FY 26-27</c:v>
                </c:pt>
              </c:strCache>
            </c:strRef>
          </c:cat>
          <c:val>
            <c:numRef>
              <c:f>'Capital Improvements (3)'!$T$40:$AC$40</c:f>
            </c:numRef>
          </c:val>
          <c:smooth val="0"/>
          <c:extLst>
            <c:ext xmlns:c16="http://schemas.microsoft.com/office/drawing/2014/chart" uri="{C3380CC4-5D6E-409C-BE32-E72D297353CC}">
              <c16:uniqueId val="{00000003-05C5-4F8E-8D96-624BE46855D1}"/>
            </c:ext>
          </c:extLst>
        </c:ser>
        <c:dLbls>
          <c:showLegendKey val="0"/>
          <c:showVal val="0"/>
          <c:showCatName val="0"/>
          <c:showSerName val="0"/>
          <c:showPercent val="0"/>
          <c:showBubbleSize val="0"/>
        </c:dLbls>
        <c:marker val="1"/>
        <c:smooth val="0"/>
        <c:axId val="401602904"/>
        <c:axId val="401610776"/>
      </c:lineChart>
      <c:catAx>
        <c:axId val="302451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2447191"/>
        <c:crosses val="autoZero"/>
        <c:auto val="1"/>
        <c:lblAlgn val="ctr"/>
        <c:lblOffset val="100"/>
        <c:noMultiLvlLbl val="0"/>
      </c:catAx>
      <c:valAx>
        <c:axId val="30244719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2451783"/>
        <c:crosses val="autoZero"/>
        <c:crossBetween val="between"/>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valAx>
        <c:axId val="401610776"/>
        <c:scaling>
          <c:orientation val="minMax"/>
        </c:scaling>
        <c:delete val="1"/>
        <c:axPos val="r"/>
        <c:numFmt formatCode="&quot;$&quot;#,##0" sourceLinked="1"/>
        <c:majorTickMark val="out"/>
        <c:minorTickMark val="none"/>
        <c:tickLblPos val="nextTo"/>
        <c:crossAx val="401602904"/>
        <c:crosses val="max"/>
        <c:crossBetween val="between"/>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catAx>
        <c:axId val="401602904"/>
        <c:scaling>
          <c:orientation val="minMax"/>
        </c:scaling>
        <c:delete val="1"/>
        <c:axPos val="b"/>
        <c:numFmt formatCode="General" sourceLinked="1"/>
        <c:majorTickMark val="out"/>
        <c:minorTickMark val="none"/>
        <c:tickLblPos val="nextTo"/>
        <c:crossAx val="401610776"/>
        <c:crosses val="autoZero"/>
        <c:auto val="1"/>
        <c:lblAlgn val="ctr"/>
        <c:lblOffset val="100"/>
        <c:noMultiLvlLbl val="0"/>
      </c:catAx>
      <c:spPr>
        <a:noFill/>
        <a:ln>
          <a:noFill/>
        </a:ln>
        <a:effectLst/>
      </c:spPr>
    </c:plotArea>
    <c:legend>
      <c:legendPos val="r"/>
      <c:layout>
        <c:manualLayout>
          <c:xMode val="edge"/>
          <c:yMode val="edge"/>
          <c:x val="0.82840405296939246"/>
          <c:y val="0.31620730176895073"/>
          <c:w val="0.14627797094363534"/>
          <c:h val="0.3470381493887329"/>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7E9BB-DCB7-470B-802A-0809C0CB4CA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B2D44B7-4CBE-411C-A695-B04E18EEE2E4}">
      <dgm:prSet phldrT="[Text]"/>
      <dgm:spPr/>
      <dgm:t>
        <a:bodyPr/>
        <a:lstStyle/>
        <a:p>
          <a:r>
            <a:rPr lang="en-US" dirty="0"/>
            <a:t>Less than 40% of bills greater than 6 CCF</a:t>
          </a:r>
        </a:p>
      </dgm:t>
    </dgm:pt>
    <dgm:pt modelId="{6F8A389F-ED05-4FEF-8A42-156D965C1B22}" type="parTrans" cxnId="{9846E6A9-36E6-4231-87D8-787E12798851}">
      <dgm:prSet/>
      <dgm:spPr/>
      <dgm:t>
        <a:bodyPr/>
        <a:lstStyle/>
        <a:p>
          <a:endParaRPr lang="en-US"/>
        </a:p>
      </dgm:t>
    </dgm:pt>
    <dgm:pt modelId="{5EDF319F-7A23-44DD-9556-DDBF78BBFB1C}" type="sibTrans" cxnId="{9846E6A9-36E6-4231-87D8-787E12798851}">
      <dgm:prSet/>
      <dgm:spPr/>
      <dgm:t>
        <a:bodyPr/>
        <a:lstStyle/>
        <a:p>
          <a:endParaRPr lang="en-US"/>
        </a:p>
      </dgm:t>
    </dgm:pt>
    <dgm:pt modelId="{A345C716-930E-4317-A991-7970D00F12E7}">
      <dgm:prSet phldrT="[Text]"/>
      <dgm:spPr/>
      <dgm:t>
        <a:bodyPr/>
        <a:lstStyle/>
        <a:p>
          <a:pPr>
            <a:buNone/>
          </a:pPr>
          <a:r>
            <a:rPr lang="en-US" dirty="0"/>
            <a:t>Bill Increase</a:t>
          </a:r>
        </a:p>
      </dgm:t>
    </dgm:pt>
    <dgm:pt modelId="{987CB143-7502-4F16-B5A0-F23B7571FD1D}" type="parTrans" cxnId="{8BD6F8E8-9AD7-4D2D-AEE0-D432F66A6459}">
      <dgm:prSet/>
      <dgm:spPr/>
      <dgm:t>
        <a:bodyPr/>
        <a:lstStyle/>
        <a:p>
          <a:endParaRPr lang="en-US"/>
        </a:p>
      </dgm:t>
    </dgm:pt>
    <dgm:pt modelId="{2CC21A47-D124-4F16-989A-FDC3BA7FD96D}" type="sibTrans" cxnId="{8BD6F8E8-9AD7-4D2D-AEE0-D432F66A6459}">
      <dgm:prSet/>
      <dgm:spPr/>
      <dgm:t>
        <a:bodyPr/>
        <a:lstStyle/>
        <a:p>
          <a:endParaRPr lang="en-US"/>
        </a:p>
      </dgm:t>
    </dgm:pt>
    <dgm:pt modelId="{299C5A05-EAC0-470B-B9F6-0F7DA8977702}">
      <dgm:prSet phldrT="[Text]"/>
      <dgm:spPr/>
      <dgm:t>
        <a:bodyPr/>
        <a:lstStyle/>
        <a:p>
          <a:r>
            <a:rPr lang="en-US" dirty="0"/>
            <a:t>$34.97</a:t>
          </a:r>
        </a:p>
      </dgm:t>
    </dgm:pt>
    <dgm:pt modelId="{33C156DD-90F9-40AA-AE50-651075C5483E}" type="parTrans" cxnId="{4B6E860B-0A2A-4076-8EAE-E61587B5366D}">
      <dgm:prSet/>
      <dgm:spPr/>
      <dgm:t>
        <a:bodyPr/>
        <a:lstStyle/>
        <a:p>
          <a:endParaRPr lang="en-US"/>
        </a:p>
      </dgm:t>
    </dgm:pt>
    <dgm:pt modelId="{A7988393-D9C5-4298-8CC5-0285E7870AA0}" type="sibTrans" cxnId="{4B6E860B-0A2A-4076-8EAE-E61587B5366D}">
      <dgm:prSet/>
      <dgm:spPr/>
      <dgm:t>
        <a:bodyPr/>
        <a:lstStyle/>
        <a:p>
          <a:endParaRPr lang="en-US"/>
        </a:p>
      </dgm:t>
    </dgm:pt>
    <dgm:pt modelId="{8F3C79E6-897E-46A7-80C5-8B6DC04CC02F}">
      <dgm:prSet phldrT="[Text]"/>
      <dgm:spPr/>
      <dgm:t>
        <a:bodyPr/>
        <a:lstStyle/>
        <a:p>
          <a:r>
            <a:rPr lang="en-US" dirty="0"/>
            <a:t>Less than 75% of bills greater than 12 CCF</a:t>
          </a:r>
        </a:p>
      </dgm:t>
    </dgm:pt>
    <dgm:pt modelId="{322E35DB-2CC1-4999-91C5-7E48D58CB66F}" type="parTrans" cxnId="{CDC97621-FED0-4D86-AB79-7EA0378B566F}">
      <dgm:prSet/>
      <dgm:spPr/>
      <dgm:t>
        <a:bodyPr/>
        <a:lstStyle/>
        <a:p>
          <a:endParaRPr lang="en-US"/>
        </a:p>
      </dgm:t>
    </dgm:pt>
    <dgm:pt modelId="{9F6B9421-257F-4E4A-92A2-D13054F286DD}" type="sibTrans" cxnId="{CDC97621-FED0-4D86-AB79-7EA0378B566F}">
      <dgm:prSet/>
      <dgm:spPr/>
      <dgm:t>
        <a:bodyPr/>
        <a:lstStyle/>
        <a:p>
          <a:endParaRPr lang="en-US"/>
        </a:p>
      </dgm:t>
    </dgm:pt>
    <dgm:pt modelId="{C6E2CF02-A977-4299-9A16-1A1B02EBF2C3}">
      <dgm:prSet phldrT="[Text]"/>
      <dgm:spPr/>
      <dgm:t>
        <a:bodyPr/>
        <a:lstStyle/>
        <a:p>
          <a:pPr>
            <a:buNone/>
          </a:pPr>
          <a:r>
            <a:rPr lang="en-US" dirty="0"/>
            <a:t>Bill Increase</a:t>
          </a:r>
        </a:p>
      </dgm:t>
    </dgm:pt>
    <dgm:pt modelId="{4BA56DEE-52DD-4CA1-9E27-5B20E7F7365B}" type="parTrans" cxnId="{0754A12D-9FC7-4973-9312-6E83CEB6D7EE}">
      <dgm:prSet/>
      <dgm:spPr/>
      <dgm:t>
        <a:bodyPr/>
        <a:lstStyle/>
        <a:p>
          <a:endParaRPr lang="en-US"/>
        </a:p>
      </dgm:t>
    </dgm:pt>
    <dgm:pt modelId="{9B941978-FE79-4920-861D-D4E6013E4835}" type="sibTrans" cxnId="{0754A12D-9FC7-4973-9312-6E83CEB6D7EE}">
      <dgm:prSet/>
      <dgm:spPr/>
      <dgm:t>
        <a:bodyPr/>
        <a:lstStyle/>
        <a:p>
          <a:endParaRPr lang="en-US"/>
        </a:p>
      </dgm:t>
    </dgm:pt>
    <dgm:pt modelId="{AB82DA5D-1FAD-4BC4-83E9-2F79F38150B6}">
      <dgm:prSet phldrT="[Text]"/>
      <dgm:spPr/>
      <dgm:t>
        <a:bodyPr/>
        <a:lstStyle/>
        <a:p>
          <a:r>
            <a:rPr lang="en-US" dirty="0"/>
            <a:t>Less than 95% of bills greater than 24 CCF</a:t>
          </a:r>
        </a:p>
      </dgm:t>
    </dgm:pt>
    <dgm:pt modelId="{6D275F06-6A27-4CDB-96DB-9008124F31C1}" type="parTrans" cxnId="{13ECE272-FD2B-4E24-8906-A8A5BAAF4D26}">
      <dgm:prSet/>
      <dgm:spPr/>
      <dgm:t>
        <a:bodyPr/>
        <a:lstStyle/>
        <a:p>
          <a:endParaRPr lang="en-US"/>
        </a:p>
      </dgm:t>
    </dgm:pt>
    <dgm:pt modelId="{55AC825B-56FB-4D86-AA16-2BB07CD46EF4}" type="sibTrans" cxnId="{13ECE272-FD2B-4E24-8906-A8A5BAAF4D26}">
      <dgm:prSet/>
      <dgm:spPr/>
      <dgm:t>
        <a:bodyPr/>
        <a:lstStyle/>
        <a:p>
          <a:endParaRPr lang="en-US"/>
        </a:p>
      </dgm:t>
    </dgm:pt>
    <dgm:pt modelId="{26831A34-3F9F-4C0A-9135-43F1714C1C4D}">
      <dgm:prSet phldrT="[Text]"/>
      <dgm:spPr/>
      <dgm:t>
        <a:bodyPr/>
        <a:lstStyle/>
        <a:p>
          <a:pPr>
            <a:buNone/>
          </a:pPr>
          <a:r>
            <a:rPr lang="en-US" dirty="0"/>
            <a:t>Bill Increase</a:t>
          </a:r>
        </a:p>
      </dgm:t>
    </dgm:pt>
    <dgm:pt modelId="{FF68791B-0933-48E9-8302-4D924A537E7A}" type="parTrans" cxnId="{14E86C85-377A-4834-889A-26930DE2B614}">
      <dgm:prSet/>
      <dgm:spPr/>
      <dgm:t>
        <a:bodyPr/>
        <a:lstStyle/>
        <a:p>
          <a:endParaRPr lang="en-US"/>
        </a:p>
      </dgm:t>
    </dgm:pt>
    <dgm:pt modelId="{27A3AF89-C500-4CE1-81EA-66CD904936F2}" type="sibTrans" cxnId="{14E86C85-377A-4834-889A-26930DE2B614}">
      <dgm:prSet/>
      <dgm:spPr/>
      <dgm:t>
        <a:bodyPr/>
        <a:lstStyle/>
        <a:p>
          <a:endParaRPr lang="en-US"/>
        </a:p>
      </dgm:t>
    </dgm:pt>
    <dgm:pt modelId="{A3849BB4-8413-458C-8E4C-DCA622708B08}">
      <dgm:prSet/>
      <dgm:spPr/>
      <dgm:t>
        <a:bodyPr/>
        <a:lstStyle/>
        <a:p>
          <a:r>
            <a:rPr lang="en-US" dirty="0"/>
            <a:t>$48.11</a:t>
          </a:r>
        </a:p>
      </dgm:t>
    </dgm:pt>
    <dgm:pt modelId="{5AAB57FA-ADA5-450C-BECF-6236D93E1AB2}" type="parTrans" cxnId="{6CDEA1BA-DDEF-41AB-BA84-920E4125F480}">
      <dgm:prSet/>
      <dgm:spPr/>
      <dgm:t>
        <a:bodyPr/>
        <a:lstStyle/>
        <a:p>
          <a:endParaRPr lang="en-US"/>
        </a:p>
      </dgm:t>
    </dgm:pt>
    <dgm:pt modelId="{EC5F8F3E-CBEA-4C43-8287-A00F9635552A}" type="sibTrans" cxnId="{6CDEA1BA-DDEF-41AB-BA84-920E4125F480}">
      <dgm:prSet/>
      <dgm:spPr/>
      <dgm:t>
        <a:bodyPr/>
        <a:lstStyle/>
        <a:p>
          <a:endParaRPr lang="en-US"/>
        </a:p>
      </dgm:t>
    </dgm:pt>
    <dgm:pt modelId="{35712433-9468-4960-B9C8-55D87D0BDF2A}">
      <dgm:prSet/>
      <dgm:spPr/>
      <dgm:t>
        <a:bodyPr/>
        <a:lstStyle/>
        <a:p>
          <a:r>
            <a:rPr lang="en-US" dirty="0"/>
            <a:t>$104.84</a:t>
          </a:r>
        </a:p>
      </dgm:t>
    </dgm:pt>
    <dgm:pt modelId="{C58BD6E8-AAF1-4CED-9185-FEFA23E52443}" type="parTrans" cxnId="{B85D2DEA-8D3E-4464-9F24-3D7283E4DB78}">
      <dgm:prSet/>
      <dgm:spPr/>
      <dgm:t>
        <a:bodyPr/>
        <a:lstStyle/>
        <a:p>
          <a:endParaRPr lang="en-US"/>
        </a:p>
      </dgm:t>
    </dgm:pt>
    <dgm:pt modelId="{89A23FEA-95C4-4498-BFAF-768A8946B6F5}" type="sibTrans" cxnId="{B85D2DEA-8D3E-4464-9F24-3D7283E4DB78}">
      <dgm:prSet/>
      <dgm:spPr/>
      <dgm:t>
        <a:bodyPr/>
        <a:lstStyle/>
        <a:p>
          <a:endParaRPr lang="en-US"/>
        </a:p>
      </dgm:t>
    </dgm:pt>
    <dgm:pt modelId="{646D07B2-958C-4FE2-AC8F-74DC400094C6}" type="pres">
      <dgm:prSet presAssocID="{3A97E9BB-DCB7-470B-802A-0809C0CB4CAC}" presName="Name0" presStyleCnt="0">
        <dgm:presLayoutVars>
          <dgm:dir/>
          <dgm:animLvl val="lvl"/>
          <dgm:resizeHandles val="exact"/>
        </dgm:presLayoutVars>
      </dgm:prSet>
      <dgm:spPr/>
    </dgm:pt>
    <dgm:pt modelId="{ECF8C90F-6EC6-4482-AE35-E4B41BC2DF45}" type="pres">
      <dgm:prSet presAssocID="{EB2D44B7-4CBE-411C-A695-B04E18EEE2E4}" presName="composite" presStyleCnt="0"/>
      <dgm:spPr/>
    </dgm:pt>
    <dgm:pt modelId="{D2C10C8B-826B-44EB-A94B-489DD3C4827D}" type="pres">
      <dgm:prSet presAssocID="{EB2D44B7-4CBE-411C-A695-B04E18EEE2E4}" presName="parTx" presStyleLbl="alignNode1" presStyleIdx="0" presStyleCnt="3">
        <dgm:presLayoutVars>
          <dgm:chMax val="0"/>
          <dgm:chPref val="0"/>
          <dgm:bulletEnabled val="1"/>
        </dgm:presLayoutVars>
      </dgm:prSet>
      <dgm:spPr/>
    </dgm:pt>
    <dgm:pt modelId="{AF6F53E5-AF40-4A30-8F7E-EAF0BC78B9C7}" type="pres">
      <dgm:prSet presAssocID="{EB2D44B7-4CBE-411C-A695-B04E18EEE2E4}" presName="desTx" presStyleLbl="alignAccFollowNode1" presStyleIdx="0" presStyleCnt="3">
        <dgm:presLayoutVars>
          <dgm:bulletEnabled val="1"/>
        </dgm:presLayoutVars>
      </dgm:prSet>
      <dgm:spPr/>
    </dgm:pt>
    <dgm:pt modelId="{C7F90971-63FA-40B9-998D-7F4184C403FF}" type="pres">
      <dgm:prSet presAssocID="{5EDF319F-7A23-44DD-9556-DDBF78BBFB1C}" presName="space" presStyleCnt="0"/>
      <dgm:spPr/>
    </dgm:pt>
    <dgm:pt modelId="{1D817735-80CD-4076-8FD3-DB22C6426720}" type="pres">
      <dgm:prSet presAssocID="{8F3C79E6-897E-46A7-80C5-8B6DC04CC02F}" presName="composite" presStyleCnt="0"/>
      <dgm:spPr/>
    </dgm:pt>
    <dgm:pt modelId="{F62A741E-8D80-4F52-A4B3-2C0F906F0D91}" type="pres">
      <dgm:prSet presAssocID="{8F3C79E6-897E-46A7-80C5-8B6DC04CC02F}" presName="parTx" presStyleLbl="alignNode1" presStyleIdx="1" presStyleCnt="3">
        <dgm:presLayoutVars>
          <dgm:chMax val="0"/>
          <dgm:chPref val="0"/>
          <dgm:bulletEnabled val="1"/>
        </dgm:presLayoutVars>
      </dgm:prSet>
      <dgm:spPr/>
    </dgm:pt>
    <dgm:pt modelId="{5AE9E313-DCA1-4491-B0B5-D6492F15B1A5}" type="pres">
      <dgm:prSet presAssocID="{8F3C79E6-897E-46A7-80C5-8B6DC04CC02F}" presName="desTx" presStyleLbl="alignAccFollowNode1" presStyleIdx="1" presStyleCnt="3">
        <dgm:presLayoutVars>
          <dgm:bulletEnabled val="1"/>
        </dgm:presLayoutVars>
      </dgm:prSet>
      <dgm:spPr/>
    </dgm:pt>
    <dgm:pt modelId="{8B04E37D-5D55-4380-98A1-9788B839A573}" type="pres">
      <dgm:prSet presAssocID="{9F6B9421-257F-4E4A-92A2-D13054F286DD}" presName="space" presStyleCnt="0"/>
      <dgm:spPr/>
    </dgm:pt>
    <dgm:pt modelId="{BBABFFE3-9184-4C52-81A0-DE7BCA9387AF}" type="pres">
      <dgm:prSet presAssocID="{AB82DA5D-1FAD-4BC4-83E9-2F79F38150B6}" presName="composite" presStyleCnt="0"/>
      <dgm:spPr/>
    </dgm:pt>
    <dgm:pt modelId="{FACA34EF-8D3D-4F3F-9F7E-71B87A8D573E}" type="pres">
      <dgm:prSet presAssocID="{AB82DA5D-1FAD-4BC4-83E9-2F79F38150B6}" presName="parTx" presStyleLbl="alignNode1" presStyleIdx="2" presStyleCnt="3">
        <dgm:presLayoutVars>
          <dgm:chMax val="0"/>
          <dgm:chPref val="0"/>
          <dgm:bulletEnabled val="1"/>
        </dgm:presLayoutVars>
      </dgm:prSet>
      <dgm:spPr/>
    </dgm:pt>
    <dgm:pt modelId="{D79207CE-7FDF-4AE2-A71C-75F2BF25457B}" type="pres">
      <dgm:prSet presAssocID="{AB82DA5D-1FAD-4BC4-83E9-2F79F38150B6}" presName="desTx" presStyleLbl="alignAccFollowNode1" presStyleIdx="2" presStyleCnt="3">
        <dgm:presLayoutVars>
          <dgm:bulletEnabled val="1"/>
        </dgm:presLayoutVars>
      </dgm:prSet>
      <dgm:spPr/>
    </dgm:pt>
  </dgm:ptLst>
  <dgm:cxnLst>
    <dgm:cxn modelId="{106C9D07-2A09-4D8E-8113-CE82BFE39918}" type="presOf" srcId="{26831A34-3F9F-4C0A-9135-43F1714C1C4D}" destId="{D79207CE-7FDF-4AE2-A71C-75F2BF25457B}" srcOrd="0" destOrd="0" presId="urn:microsoft.com/office/officeart/2005/8/layout/hList1"/>
    <dgm:cxn modelId="{4B6E860B-0A2A-4076-8EAE-E61587B5366D}" srcId="{EB2D44B7-4CBE-411C-A695-B04E18EEE2E4}" destId="{299C5A05-EAC0-470B-B9F6-0F7DA8977702}" srcOrd="1" destOrd="0" parTransId="{33C156DD-90F9-40AA-AE50-651075C5483E}" sibTransId="{A7988393-D9C5-4298-8CC5-0285E7870AA0}"/>
    <dgm:cxn modelId="{CDC97621-FED0-4D86-AB79-7EA0378B566F}" srcId="{3A97E9BB-DCB7-470B-802A-0809C0CB4CAC}" destId="{8F3C79E6-897E-46A7-80C5-8B6DC04CC02F}" srcOrd="1" destOrd="0" parTransId="{322E35DB-2CC1-4999-91C5-7E48D58CB66F}" sibTransId="{9F6B9421-257F-4E4A-92A2-D13054F286DD}"/>
    <dgm:cxn modelId="{0754A12D-9FC7-4973-9312-6E83CEB6D7EE}" srcId="{8F3C79E6-897E-46A7-80C5-8B6DC04CC02F}" destId="{C6E2CF02-A977-4299-9A16-1A1B02EBF2C3}" srcOrd="0" destOrd="0" parTransId="{4BA56DEE-52DD-4CA1-9E27-5B20E7F7365B}" sibTransId="{9B941978-FE79-4920-861D-D4E6013E4835}"/>
    <dgm:cxn modelId="{B78B2E41-8E77-4972-9555-21AFEE374E83}" type="presOf" srcId="{AB82DA5D-1FAD-4BC4-83E9-2F79F38150B6}" destId="{FACA34EF-8D3D-4F3F-9F7E-71B87A8D573E}" srcOrd="0" destOrd="0" presId="urn:microsoft.com/office/officeart/2005/8/layout/hList1"/>
    <dgm:cxn modelId="{E08B9564-4111-4674-9508-5DFBD0B7CD19}" type="presOf" srcId="{3A97E9BB-DCB7-470B-802A-0809C0CB4CAC}" destId="{646D07B2-958C-4FE2-AC8F-74DC400094C6}" srcOrd="0" destOrd="0" presId="urn:microsoft.com/office/officeart/2005/8/layout/hList1"/>
    <dgm:cxn modelId="{78F80866-ECA5-41C1-BF10-17D9436FDC42}" type="presOf" srcId="{A3849BB4-8413-458C-8E4C-DCA622708B08}" destId="{5AE9E313-DCA1-4491-B0B5-D6492F15B1A5}" srcOrd="0" destOrd="1" presId="urn:microsoft.com/office/officeart/2005/8/layout/hList1"/>
    <dgm:cxn modelId="{E4A6E466-B6F4-489E-9362-965F9CE969E4}" type="presOf" srcId="{C6E2CF02-A977-4299-9A16-1A1B02EBF2C3}" destId="{5AE9E313-DCA1-4491-B0B5-D6492F15B1A5}" srcOrd="0" destOrd="0" presId="urn:microsoft.com/office/officeart/2005/8/layout/hList1"/>
    <dgm:cxn modelId="{A4BE6652-392C-4886-B54F-FD2BD8DF8904}" type="presOf" srcId="{EB2D44B7-4CBE-411C-A695-B04E18EEE2E4}" destId="{D2C10C8B-826B-44EB-A94B-489DD3C4827D}" srcOrd="0" destOrd="0" presId="urn:microsoft.com/office/officeart/2005/8/layout/hList1"/>
    <dgm:cxn modelId="{13ECE272-FD2B-4E24-8906-A8A5BAAF4D26}" srcId="{3A97E9BB-DCB7-470B-802A-0809C0CB4CAC}" destId="{AB82DA5D-1FAD-4BC4-83E9-2F79F38150B6}" srcOrd="2" destOrd="0" parTransId="{6D275F06-6A27-4CDB-96DB-9008124F31C1}" sibTransId="{55AC825B-56FB-4D86-AA16-2BB07CD46EF4}"/>
    <dgm:cxn modelId="{900C3581-2C30-4288-8BD0-6B6E8237AA27}" type="presOf" srcId="{35712433-9468-4960-B9C8-55D87D0BDF2A}" destId="{D79207CE-7FDF-4AE2-A71C-75F2BF25457B}" srcOrd="0" destOrd="1" presId="urn:microsoft.com/office/officeart/2005/8/layout/hList1"/>
    <dgm:cxn modelId="{14E86C85-377A-4834-889A-26930DE2B614}" srcId="{AB82DA5D-1FAD-4BC4-83E9-2F79F38150B6}" destId="{26831A34-3F9F-4C0A-9135-43F1714C1C4D}" srcOrd="0" destOrd="0" parTransId="{FF68791B-0933-48E9-8302-4D924A537E7A}" sibTransId="{27A3AF89-C500-4CE1-81EA-66CD904936F2}"/>
    <dgm:cxn modelId="{9846E6A9-36E6-4231-87D8-787E12798851}" srcId="{3A97E9BB-DCB7-470B-802A-0809C0CB4CAC}" destId="{EB2D44B7-4CBE-411C-A695-B04E18EEE2E4}" srcOrd="0" destOrd="0" parTransId="{6F8A389F-ED05-4FEF-8A42-156D965C1B22}" sibTransId="{5EDF319F-7A23-44DD-9556-DDBF78BBFB1C}"/>
    <dgm:cxn modelId="{6CDEA1BA-DDEF-41AB-BA84-920E4125F480}" srcId="{8F3C79E6-897E-46A7-80C5-8B6DC04CC02F}" destId="{A3849BB4-8413-458C-8E4C-DCA622708B08}" srcOrd="1" destOrd="0" parTransId="{5AAB57FA-ADA5-450C-BECF-6236D93E1AB2}" sibTransId="{EC5F8F3E-CBEA-4C43-8287-A00F9635552A}"/>
    <dgm:cxn modelId="{5CEF10CA-5F92-4938-8EAF-FC5E4441C6DF}" type="presOf" srcId="{299C5A05-EAC0-470B-B9F6-0F7DA8977702}" destId="{AF6F53E5-AF40-4A30-8F7E-EAF0BC78B9C7}" srcOrd="0" destOrd="1" presId="urn:microsoft.com/office/officeart/2005/8/layout/hList1"/>
    <dgm:cxn modelId="{0C68E8DE-BF1D-44DD-B594-97B1ED321E9D}" type="presOf" srcId="{8F3C79E6-897E-46A7-80C5-8B6DC04CC02F}" destId="{F62A741E-8D80-4F52-A4B3-2C0F906F0D91}" srcOrd="0" destOrd="0" presId="urn:microsoft.com/office/officeart/2005/8/layout/hList1"/>
    <dgm:cxn modelId="{8BD6F8E8-9AD7-4D2D-AEE0-D432F66A6459}" srcId="{EB2D44B7-4CBE-411C-A695-B04E18EEE2E4}" destId="{A345C716-930E-4317-A991-7970D00F12E7}" srcOrd="0" destOrd="0" parTransId="{987CB143-7502-4F16-B5A0-F23B7571FD1D}" sibTransId="{2CC21A47-D124-4F16-989A-FDC3BA7FD96D}"/>
    <dgm:cxn modelId="{B85D2DEA-8D3E-4464-9F24-3D7283E4DB78}" srcId="{AB82DA5D-1FAD-4BC4-83E9-2F79F38150B6}" destId="{35712433-9468-4960-B9C8-55D87D0BDF2A}" srcOrd="1" destOrd="0" parTransId="{C58BD6E8-AAF1-4CED-9185-FEFA23E52443}" sibTransId="{89A23FEA-95C4-4498-BFAF-768A8946B6F5}"/>
    <dgm:cxn modelId="{C404B5FE-90AA-4191-89C6-52BCC562DB95}" type="presOf" srcId="{A345C716-930E-4317-A991-7970D00F12E7}" destId="{AF6F53E5-AF40-4A30-8F7E-EAF0BC78B9C7}" srcOrd="0" destOrd="0" presId="urn:microsoft.com/office/officeart/2005/8/layout/hList1"/>
    <dgm:cxn modelId="{9428A979-DE26-4394-B438-3E90E1D87FE9}" type="presParOf" srcId="{646D07B2-958C-4FE2-AC8F-74DC400094C6}" destId="{ECF8C90F-6EC6-4482-AE35-E4B41BC2DF45}" srcOrd="0" destOrd="0" presId="urn:microsoft.com/office/officeart/2005/8/layout/hList1"/>
    <dgm:cxn modelId="{84B0E0C5-2B83-4D7A-812F-D15A2FD24B5B}" type="presParOf" srcId="{ECF8C90F-6EC6-4482-AE35-E4B41BC2DF45}" destId="{D2C10C8B-826B-44EB-A94B-489DD3C4827D}" srcOrd="0" destOrd="0" presId="urn:microsoft.com/office/officeart/2005/8/layout/hList1"/>
    <dgm:cxn modelId="{EC1BA3A5-877E-4559-9A2D-53C7C65859E5}" type="presParOf" srcId="{ECF8C90F-6EC6-4482-AE35-E4B41BC2DF45}" destId="{AF6F53E5-AF40-4A30-8F7E-EAF0BC78B9C7}" srcOrd="1" destOrd="0" presId="urn:microsoft.com/office/officeart/2005/8/layout/hList1"/>
    <dgm:cxn modelId="{59541420-7BBC-4C81-B7B1-EA95AF1292D8}" type="presParOf" srcId="{646D07B2-958C-4FE2-AC8F-74DC400094C6}" destId="{C7F90971-63FA-40B9-998D-7F4184C403FF}" srcOrd="1" destOrd="0" presId="urn:microsoft.com/office/officeart/2005/8/layout/hList1"/>
    <dgm:cxn modelId="{5EF23491-E87C-48EA-BD63-37456BE87528}" type="presParOf" srcId="{646D07B2-958C-4FE2-AC8F-74DC400094C6}" destId="{1D817735-80CD-4076-8FD3-DB22C6426720}" srcOrd="2" destOrd="0" presId="urn:microsoft.com/office/officeart/2005/8/layout/hList1"/>
    <dgm:cxn modelId="{FDED00F6-CD00-4E58-A84E-E807DA281E72}" type="presParOf" srcId="{1D817735-80CD-4076-8FD3-DB22C6426720}" destId="{F62A741E-8D80-4F52-A4B3-2C0F906F0D91}" srcOrd="0" destOrd="0" presId="urn:microsoft.com/office/officeart/2005/8/layout/hList1"/>
    <dgm:cxn modelId="{880DCAC3-C255-4216-8FB1-0F8D8352A4A9}" type="presParOf" srcId="{1D817735-80CD-4076-8FD3-DB22C6426720}" destId="{5AE9E313-DCA1-4491-B0B5-D6492F15B1A5}" srcOrd="1" destOrd="0" presId="urn:microsoft.com/office/officeart/2005/8/layout/hList1"/>
    <dgm:cxn modelId="{D6CA1922-FFED-4A3A-A0A4-0AD47269124D}" type="presParOf" srcId="{646D07B2-958C-4FE2-AC8F-74DC400094C6}" destId="{8B04E37D-5D55-4380-98A1-9788B839A573}" srcOrd="3" destOrd="0" presId="urn:microsoft.com/office/officeart/2005/8/layout/hList1"/>
    <dgm:cxn modelId="{4A20380F-DA40-40FE-ADA6-9ECC311CFB01}" type="presParOf" srcId="{646D07B2-958C-4FE2-AC8F-74DC400094C6}" destId="{BBABFFE3-9184-4C52-81A0-DE7BCA9387AF}" srcOrd="4" destOrd="0" presId="urn:microsoft.com/office/officeart/2005/8/layout/hList1"/>
    <dgm:cxn modelId="{76C45DF9-F70C-42F2-BBA3-593DD9AB57F4}" type="presParOf" srcId="{BBABFFE3-9184-4C52-81A0-DE7BCA9387AF}" destId="{FACA34EF-8D3D-4F3F-9F7E-71B87A8D573E}" srcOrd="0" destOrd="0" presId="urn:microsoft.com/office/officeart/2005/8/layout/hList1"/>
    <dgm:cxn modelId="{95ECC6B8-1241-40B5-9999-6A57AB413340}" type="presParOf" srcId="{BBABFFE3-9184-4C52-81A0-DE7BCA9387AF}" destId="{D79207CE-7FDF-4AE2-A71C-75F2BF25457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95346A-2BD3-4CBF-8B9C-292A91B28A18}" type="doc">
      <dgm:prSet loTypeId="urn:microsoft.com/office/officeart/2005/8/layout/vList5" loCatId="list" qsTypeId="urn:microsoft.com/office/officeart/2005/8/quickstyle/simple2" qsCatId="simple" csTypeId="urn:microsoft.com/office/officeart/2005/8/colors/accent1_5" csCatId="accent1" phldr="1"/>
      <dgm:spPr/>
      <dgm:t>
        <a:bodyPr/>
        <a:lstStyle/>
        <a:p>
          <a:endParaRPr lang="en-US"/>
        </a:p>
      </dgm:t>
    </dgm:pt>
    <dgm:pt modelId="{F4E1AAF0-7EC4-439E-9178-BB0D520ABF1F}">
      <dgm:prSet phldrT="[Text]"/>
      <dgm:spPr/>
      <dgm:t>
        <a:bodyPr/>
        <a:lstStyle/>
        <a:p>
          <a:r>
            <a:rPr lang="en-US" dirty="0">
              <a:latin typeface="Arial" panose="020B0604020202020204" pitchFamily="34" charset="0"/>
            </a:rPr>
            <a:t>May 24,</a:t>
          </a:r>
          <a:br>
            <a:rPr lang="en-US" dirty="0">
              <a:latin typeface="Arial" panose="020B0604020202020204" pitchFamily="34" charset="0"/>
            </a:rPr>
          </a:br>
          <a:r>
            <a:rPr lang="en-US" dirty="0">
              <a:latin typeface="Arial" panose="020B0604020202020204" pitchFamily="34" charset="0"/>
            </a:rPr>
            <a:t>2018</a:t>
          </a:r>
          <a:endParaRPr lang="en-US" dirty="0"/>
        </a:p>
      </dgm:t>
    </dgm:pt>
    <dgm:pt modelId="{2BDB2DB9-4DC8-475D-B1AC-E692D923434C}" type="parTrans" cxnId="{E1C7BDEF-0530-4586-9810-4A9813F67456}">
      <dgm:prSet/>
      <dgm:spPr/>
      <dgm:t>
        <a:bodyPr/>
        <a:lstStyle/>
        <a:p>
          <a:endParaRPr lang="en-US"/>
        </a:p>
      </dgm:t>
    </dgm:pt>
    <dgm:pt modelId="{7A85640F-4A73-4CE4-B76B-1DED4F13B63E}" type="sibTrans" cxnId="{E1C7BDEF-0530-4586-9810-4A9813F67456}">
      <dgm:prSet/>
      <dgm:spPr/>
      <dgm:t>
        <a:bodyPr/>
        <a:lstStyle/>
        <a:p>
          <a:endParaRPr lang="en-US"/>
        </a:p>
      </dgm:t>
    </dgm:pt>
    <dgm:pt modelId="{57B273BE-8822-4AC4-8A57-EA91019975C5}">
      <dgm:prSet phldrT="[Text]"/>
      <dgm:spPr/>
      <dgm:t>
        <a:bodyPr/>
        <a:lstStyle/>
        <a:p>
          <a:r>
            <a:rPr lang="en-US" dirty="0">
              <a:latin typeface="Arial" panose="020B0604020202020204" pitchFamily="34" charset="0"/>
            </a:rPr>
            <a:t>Public hearing and ordinance adoption</a:t>
          </a:r>
          <a:endParaRPr lang="en-US" dirty="0"/>
        </a:p>
      </dgm:t>
    </dgm:pt>
    <dgm:pt modelId="{905E6BF6-9561-44E1-A26D-C053D06408CE}" type="parTrans" cxnId="{A31BBF76-336F-4555-825B-92CE6B497DC9}">
      <dgm:prSet/>
      <dgm:spPr/>
      <dgm:t>
        <a:bodyPr/>
        <a:lstStyle/>
        <a:p>
          <a:endParaRPr lang="en-US"/>
        </a:p>
      </dgm:t>
    </dgm:pt>
    <dgm:pt modelId="{B72BAE70-6EB1-4BE7-9364-EE878549FEF4}" type="sibTrans" cxnId="{A31BBF76-336F-4555-825B-92CE6B497DC9}">
      <dgm:prSet/>
      <dgm:spPr/>
      <dgm:t>
        <a:bodyPr/>
        <a:lstStyle/>
        <a:p>
          <a:endParaRPr lang="en-US"/>
        </a:p>
      </dgm:t>
    </dgm:pt>
    <dgm:pt modelId="{6F79931E-0003-4EE4-90B7-4DECB23A7F8A}">
      <dgm:prSet phldrT="[Text]"/>
      <dgm:spPr/>
      <dgm:t>
        <a:bodyPr/>
        <a:lstStyle/>
        <a:p>
          <a:r>
            <a:rPr lang="en-US" dirty="0">
              <a:latin typeface="Arial" panose="020B0604020202020204" pitchFamily="34" charset="0"/>
            </a:rPr>
            <a:t>June 1,</a:t>
          </a:r>
          <a:br>
            <a:rPr lang="en-US" dirty="0">
              <a:latin typeface="Arial" panose="020B0604020202020204" pitchFamily="34" charset="0"/>
            </a:rPr>
          </a:br>
          <a:r>
            <a:rPr lang="en-US" dirty="0">
              <a:latin typeface="Arial" panose="020B0604020202020204" pitchFamily="34" charset="0"/>
            </a:rPr>
            <a:t>2018</a:t>
          </a:r>
          <a:endParaRPr lang="en-US" dirty="0"/>
        </a:p>
      </dgm:t>
    </dgm:pt>
    <dgm:pt modelId="{D62C4808-8576-4FE1-A4FA-AD835ADEE7CF}" type="parTrans" cxnId="{62098571-56E3-4A05-9C83-698774D0EFB0}">
      <dgm:prSet/>
      <dgm:spPr/>
      <dgm:t>
        <a:bodyPr/>
        <a:lstStyle/>
        <a:p>
          <a:endParaRPr lang="en-US"/>
        </a:p>
      </dgm:t>
    </dgm:pt>
    <dgm:pt modelId="{2A12C363-3416-43FB-BC18-A4A43A5AA291}" type="sibTrans" cxnId="{62098571-56E3-4A05-9C83-698774D0EFB0}">
      <dgm:prSet/>
      <dgm:spPr/>
      <dgm:t>
        <a:bodyPr/>
        <a:lstStyle/>
        <a:p>
          <a:endParaRPr lang="en-US"/>
        </a:p>
      </dgm:t>
    </dgm:pt>
    <dgm:pt modelId="{7E68D011-7226-4C9F-9379-D99785132374}">
      <dgm:prSet phldrT="[Text]"/>
      <dgm:spPr/>
      <dgm:t>
        <a:bodyPr/>
        <a:lstStyle/>
        <a:p>
          <a:r>
            <a:rPr lang="en-US" dirty="0">
              <a:latin typeface="Arial" panose="020B0604020202020204" pitchFamily="34" charset="0"/>
            </a:rPr>
            <a:t>Rates implemented</a:t>
          </a:r>
          <a:endParaRPr lang="en-US" dirty="0"/>
        </a:p>
      </dgm:t>
    </dgm:pt>
    <dgm:pt modelId="{B166F800-9D22-4FB1-BEB7-166705755B03}" type="parTrans" cxnId="{8AC58BCD-9C23-4EE6-8778-E7516B3738CD}">
      <dgm:prSet/>
      <dgm:spPr/>
      <dgm:t>
        <a:bodyPr/>
        <a:lstStyle/>
        <a:p>
          <a:endParaRPr lang="en-US"/>
        </a:p>
      </dgm:t>
    </dgm:pt>
    <dgm:pt modelId="{77B3BA84-7214-4AC1-BEAD-8874DD8090E6}" type="sibTrans" cxnId="{8AC58BCD-9C23-4EE6-8778-E7516B3738CD}">
      <dgm:prSet/>
      <dgm:spPr/>
      <dgm:t>
        <a:bodyPr/>
        <a:lstStyle/>
        <a:p>
          <a:endParaRPr lang="en-US"/>
        </a:p>
      </dgm:t>
    </dgm:pt>
    <dgm:pt modelId="{B010D6CE-2604-476A-82B2-8EC78D2D4C41}" type="pres">
      <dgm:prSet presAssocID="{2195346A-2BD3-4CBF-8B9C-292A91B28A18}" presName="Name0" presStyleCnt="0">
        <dgm:presLayoutVars>
          <dgm:dir/>
          <dgm:animLvl val="lvl"/>
          <dgm:resizeHandles val="exact"/>
        </dgm:presLayoutVars>
      </dgm:prSet>
      <dgm:spPr/>
    </dgm:pt>
    <dgm:pt modelId="{011EF7B6-A8D4-4D2F-8394-48F7B34D3AA9}" type="pres">
      <dgm:prSet presAssocID="{F4E1AAF0-7EC4-439E-9178-BB0D520ABF1F}" presName="linNode" presStyleCnt="0"/>
      <dgm:spPr/>
    </dgm:pt>
    <dgm:pt modelId="{46CDEB27-07BA-4CE9-962F-58AA6E3CBE08}" type="pres">
      <dgm:prSet presAssocID="{F4E1AAF0-7EC4-439E-9178-BB0D520ABF1F}" presName="parentText" presStyleLbl="node1" presStyleIdx="0" presStyleCnt="2" custScaleX="92395">
        <dgm:presLayoutVars>
          <dgm:chMax val="1"/>
          <dgm:bulletEnabled val="1"/>
        </dgm:presLayoutVars>
      </dgm:prSet>
      <dgm:spPr/>
    </dgm:pt>
    <dgm:pt modelId="{AD2C3D24-6324-482B-8CAC-A505C86D3DEE}" type="pres">
      <dgm:prSet presAssocID="{F4E1AAF0-7EC4-439E-9178-BB0D520ABF1F}" presName="descendantText" presStyleLbl="alignAccFollowNode1" presStyleIdx="0" presStyleCnt="2">
        <dgm:presLayoutVars>
          <dgm:bulletEnabled val="1"/>
        </dgm:presLayoutVars>
      </dgm:prSet>
      <dgm:spPr/>
    </dgm:pt>
    <dgm:pt modelId="{D4BF3BEC-D202-4B15-A230-DE4D55012F22}" type="pres">
      <dgm:prSet presAssocID="{7A85640F-4A73-4CE4-B76B-1DED4F13B63E}" presName="sp" presStyleCnt="0"/>
      <dgm:spPr/>
    </dgm:pt>
    <dgm:pt modelId="{C1C9DE27-A337-4046-A267-336CCBC5CA95}" type="pres">
      <dgm:prSet presAssocID="{6F79931E-0003-4EE4-90B7-4DECB23A7F8A}" presName="linNode" presStyleCnt="0"/>
      <dgm:spPr/>
    </dgm:pt>
    <dgm:pt modelId="{7300FC10-CA26-4101-9EE5-81B8E442D4B1}" type="pres">
      <dgm:prSet presAssocID="{6F79931E-0003-4EE4-90B7-4DECB23A7F8A}" presName="parentText" presStyleLbl="node1" presStyleIdx="1" presStyleCnt="2" custScaleX="92395">
        <dgm:presLayoutVars>
          <dgm:chMax val="1"/>
          <dgm:bulletEnabled val="1"/>
        </dgm:presLayoutVars>
      </dgm:prSet>
      <dgm:spPr/>
    </dgm:pt>
    <dgm:pt modelId="{B01627EB-A116-485C-BC17-985E0A6C517B}" type="pres">
      <dgm:prSet presAssocID="{6F79931E-0003-4EE4-90B7-4DECB23A7F8A}" presName="descendantText" presStyleLbl="alignAccFollowNode1" presStyleIdx="1" presStyleCnt="2">
        <dgm:presLayoutVars>
          <dgm:bulletEnabled val="1"/>
        </dgm:presLayoutVars>
      </dgm:prSet>
      <dgm:spPr/>
    </dgm:pt>
  </dgm:ptLst>
  <dgm:cxnLst>
    <dgm:cxn modelId="{1366AC5C-A452-47B0-B6BC-D520AD962E9F}" type="presOf" srcId="{F4E1AAF0-7EC4-439E-9178-BB0D520ABF1F}" destId="{46CDEB27-07BA-4CE9-962F-58AA6E3CBE08}" srcOrd="0" destOrd="0" presId="urn:microsoft.com/office/officeart/2005/8/layout/vList5"/>
    <dgm:cxn modelId="{D49D7242-23BF-45E8-89D1-F973F09963BC}" type="presOf" srcId="{57B273BE-8822-4AC4-8A57-EA91019975C5}" destId="{AD2C3D24-6324-482B-8CAC-A505C86D3DEE}" srcOrd="0" destOrd="0" presId="urn:microsoft.com/office/officeart/2005/8/layout/vList5"/>
    <dgm:cxn modelId="{62098571-56E3-4A05-9C83-698774D0EFB0}" srcId="{2195346A-2BD3-4CBF-8B9C-292A91B28A18}" destId="{6F79931E-0003-4EE4-90B7-4DECB23A7F8A}" srcOrd="1" destOrd="0" parTransId="{D62C4808-8576-4FE1-A4FA-AD835ADEE7CF}" sibTransId="{2A12C363-3416-43FB-BC18-A4A43A5AA291}"/>
    <dgm:cxn modelId="{A31BBF76-336F-4555-825B-92CE6B497DC9}" srcId="{F4E1AAF0-7EC4-439E-9178-BB0D520ABF1F}" destId="{57B273BE-8822-4AC4-8A57-EA91019975C5}" srcOrd="0" destOrd="0" parTransId="{905E6BF6-9561-44E1-A26D-C053D06408CE}" sibTransId="{B72BAE70-6EB1-4BE7-9364-EE878549FEF4}"/>
    <dgm:cxn modelId="{4D51E385-ACA9-42E8-B04B-C8439285C5AA}" type="presOf" srcId="{2195346A-2BD3-4CBF-8B9C-292A91B28A18}" destId="{B010D6CE-2604-476A-82B2-8EC78D2D4C41}" srcOrd="0" destOrd="0" presId="urn:microsoft.com/office/officeart/2005/8/layout/vList5"/>
    <dgm:cxn modelId="{8AC58BCD-9C23-4EE6-8778-E7516B3738CD}" srcId="{6F79931E-0003-4EE4-90B7-4DECB23A7F8A}" destId="{7E68D011-7226-4C9F-9379-D99785132374}" srcOrd="0" destOrd="0" parTransId="{B166F800-9D22-4FB1-BEB7-166705755B03}" sibTransId="{77B3BA84-7214-4AC1-BEAD-8874DD8090E6}"/>
    <dgm:cxn modelId="{9290A8E4-7CEB-4582-823A-5AB7A87A31CC}" type="presOf" srcId="{7E68D011-7226-4C9F-9379-D99785132374}" destId="{B01627EB-A116-485C-BC17-985E0A6C517B}" srcOrd="0" destOrd="0" presId="urn:microsoft.com/office/officeart/2005/8/layout/vList5"/>
    <dgm:cxn modelId="{871E9FEE-01D7-420A-B595-D1A2E961AE60}" type="presOf" srcId="{6F79931E-0003-4EE4-90B7-4DECB23A7F8A}" destId="{7300FC10-CA26-4101-9EE5-81B8E442D4B1}" srcOrd="0" destOrd="0" presId="urn:microsoft.com/office/officeart/2005/8/layout/vList5"/>
    <dgm:cxn modelId="{E1C7BDEF-0530-4586-9810-4A9813F67456}" srcId="{2195346A-2BD3-4CBF-8B9C-292A91B28A18}" destId="{F4E1AAF0-7EC4-439E-9178-BB0D520ABF1F}" srcOrd="0" destOrd="0" parTransId="{2BDB2DB9-4DC8-475D-B1AC-E692D923434C}" sibTransId="{7A85640F-4A73-4CE4-B76B-1DED4F13B63E}"/>
    <dgm:cxn modelId="{20320AC9-870F-4DCA-B040-DD359A6A41D8}" type="presParOf" srcId="{B010D6CE-2604-476A-82B2-8EC78D2D4C41}" destId="{011EF7B6-A8D4-4D2F-8394-48F7B34D3AA9}" srcOrd="0" destOrd="0" presId="urn:microsoft.com/office/officeart/2005/8/layout/vList5"/>
    <dgm:cxn modelId="{A828A923-53D7-499E-AED6-37CD99A06C8A}" type="presParOf" srcId="{011EF7B6-A8D4-4D2F-8394-48F7B34D3AA9}" destId="{46CDEB27-07BA-4CE9-962F-58AA6E3CBE08}" srcOrd="0" destOrd="0" presId="urn:microsoft.com/office/officeart/2005/8/layout/vList5"/>
    <dgm:cxn modelId="{AA5CF5D7-4361-41A8-A06C-85F00D439B8D}" type="presParOf" srcId="{011EF7B6-A8D4-4D2F-8394-48F7B34D3AA9}" destId="{AD2C3D24-6324-482B-8CAC-A505C86D3DEE}" srcOrd="1" destOrd="0" presId="urn:microsoft.com/office/officeart/2005/8/layout/vList5"/>
    <dgm:cxn modelId="{06DAA171-1B23-4504-8B83-D320322F2354}" type="presParOf" srcId="{B010D6CE-2604-476A-82B2-8EC78D2D4C41}" destId="{D4BF3BEC-D202-4B15-A230-DE4D55012F22}" srcOrd="1" destOrd="0" presId="urn:microsoft.com/office/officeart/2005/8/layout/vList5"/>
    <dgm:cxn modelId="{AAE76BAE-41A5-40A4-810B-622888DD9946}" type="presParOf" srcId="{B010D6CE-2604-476A-82B2-8EC78D2D4C41}" destId="{C1C9DE27-A337-4046-A267-336CCBC5CA95}" srcOrd="2" destOrd="0" presId="urn:microsoft.com/office/officeart/2005/8/layout/vList5"/>
    <dgm:cxn modelId="{4313FC0F-FB76-4D86-9FD8-12638023757B}" type="presParOf" srcId="{C1C9DE27-A337-4046-A267-336CCBC5CA95}" destId="{7300FC10-CA26-4101-9EE5-81B8E442D4B1}" srcOrd="0" destOrd="0" presId="urn:microsoft.com/office/officeart/2005/8/layout/vList5"/>
    <dgm:cxn modelId="{862E7756-B33E-423F-AE3D-E9CF0F3180BE}" type="presParOf" srcId="{C1C9DE27-A337-4046-A267-336CCBC5CA95}" destId="{B01627EB-A116-485C-BC17-985E0A6C51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10C8B-826B-44EB-A94B-489DD3C4827D}">
      <dsp:nvSpPr>
        <dsp:cNvPr id="0" name=""/>
        <dsp:cNvSpPr/>
      </dsp:nvSpPr>
      <dsp:spPr>
        <a:xfrm>
          <a:off x="1962" y="182835"/>
          <a:ext cx="1913903" cy="5466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Less than 40% of bills greater than 6 CCF</a:t>
          </a:r>
        </a:p>
      </dsp:txBody>
      <dsp:txXfrm>
        <a:off x="1962" y="182835"/>
        <a:ext cx="1913903" cy="546661"/>
      </dsp:txXfrm>
    </dsp:sp>
    <dsp:sp modelId="{AF6F53E5-AF40-4A30-8F7E-EAF0BC78B9C7}">
      <dsp:nvSpPr>
        <dsp:cNvPr id="0" name=""/>
        <dsp:cNvSpPr/>
      </dsp:nvSpPr>
      <dsp:spPr>
        <a:xfrm>
          <a:off x="1962" y="729496"/>
          <a:ext cx="1913903" cy="658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n-US" sz="1500" kern="1200" dirty="0"/>
            <a:t>Bill Increase</a:t>
          </a:r>
        </a:p>
        <a:p>
          <a:pPr marL="114300" lvl="1" indent="-114300" algn="l" defTabSz="666750">
            <a:lnSpc>
              <a:spcPct val="90000"/>
            </a:lnSpc>
            <a:spcBef>
              <a:spcPct val="0"/>
            </a:spcBef>
            <a:spcAft>
              <a:spcPct val="15000"/>
            </a:spcAft>
            <a:buChar char="•"/>
          </a:pPr>
          <a:r>
            <a:rPr lang="en-US" sz="1500" kern="1200" dirty="0"/>
            <a:t>$34.97</a:t>
          </a:r>
        </a:p>
      </dsp:txBody>
      <dsp:txXfrm>
        <a:off x="1962" y="729496"/>
        <a:ext cx="1913903" cy="658800"/>
      </dsp:txXfrm>
    </dsp:sp>
    <dsp:sp modelId="{F62A741E-8D80-4F52-A4B3-2C0F906F0D91}">
      <dsp:nvSpPr>
        <dsp:cNvPr id="0" name=""/>
        <dsp:cNvSpPr/>
      </dsp:nvSpPr>
      <dsp:spPr>
        <a:xfrm>
          <a:off x="2183813" y="182835"/>
          <a:ext cx="1913903" cy="5466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Less than 75% of bills greater than 12 CCF</a:t>
          </a:r>
        </a:p>
      </dsp:txBody>
      <dsp:txXfrm>
        <a:off x="2183813" y="182835"/>
        <a:ext cx="1913903" cy="546661"/>
      </dsp:txXfrm>
    </dsp:sp>
    <dsp:sp modelId="{5AE9E313-DCA1-4491-B0B5-D6492F15B1A5}">
      <dsp:nvSpPr>
        <dsp:cNvPr id="0" name=""/>
        <dsp:cNvSpPr/>
      </dsp:nvSpPr>
      <dsp:spPr>
        <a:xfrm>
          <a:off x="2183813" y="729496"/>
          <a:ext cx="1913903" cy="658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n-US" sz="1500" kern="1200" dirty="0"/>
            <a:t>Bill Increase</a:t>
          </a:r>
        </a:p>
        <a:p>
          <a:pPr marL="114300" lvl="1" indent="-114300" algn="l" defTabSz="666750">
            <a:lnSpc>
              <a:spcPct val="90000"/>
            </a:lnSpc>
            <a:spcBef>
              <a:spcPct val="0"/>
            </a:spcBef>
            <a:spcAft>
              <a:spcPct val="15000"/>
            </a:spcAft>
            <a:buChar char="•"/>
          </a:pPr>
          <a:r>
            <a:rPr lang="en-US" sz="1500" kern="1200" dirty="0"/>
            <a:t>$48.11</a:t>
          </a:r>
        </a:p>
      </dsp:txBody>
      <dsp:txXfrm>
        <a:off x="2183813" y="729496"/>
        <a:ext cx="1913903" cy="658800"/>
      </dsp:txXfrm>
    </dsp:sp>
    <dsp:sp modelId="{FACA34EF-8D3D-4F3F-9F7E-71B87A8D573E}">
      <dsp:nvSpPr>
        <dsp:cNvPr id="0" name=""/>
        <dsp:cNvSpPr/>
      </dsp:nvSpPr>
      <dsp:spPr>
        <a:xfrm>
          <a:off x="4365663" y="182835"/>
          <a:ext cx="1913903" cy="5466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Less than 95% of bills greater than 24 CCF</a:t>
          </a:r>
        </a:p>
      </dsp:txBody>
      <dsp:txXfrm>
        <a:off x="4365663" y="182835"/>
        <a:ext cx="1913903" cy="546661"/>
      </dsp:txXfrm>
    </dsp:sp>
    <dsp:sp modelId="{D79207CE-7FDF-4AE2-A71C-75F2BF25457B}">
      <dsp:nvSpPr>
        <dsp:cNvPr id="0" name=""/>
        <dsp:cNvSpPr/>
      </dsp:nvSpPr>
      <dsp:spPr>
        <a:xfrm>
          <a:off x="4365663" y="729496"/>
          <a:ext cx="1913903" cy="658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n-US" sz="1500" kern="1200" dirty="0"/>
            <a:t>Bill Increase</a:t>
          </a:r>
        </a:p>
        <a:p>
          <a:pPr marL="114300" lvl="1" indent="-114300" algn="l" defTabSz="666750">
            <a:lnSpc>
              <a:spcPct val="90000"/>
            </a:lnSpc>
            <a:spcBef>
              <a:spcPct val="0"/>
            </a:spcBef>
            <a:spcAft>
              <a:spcPct val="15000"/>
            </a:spcAft>
            <a:buChar char="•"/>
          </a:pPr>
          <a:r>
            <a:rPr lang="en-US" sz="1500" kern="1200" dirty="0"/>
            <a:t>$104.84</a:t>
          </a:r>
        </a:p>
      </dsp:txBody>
      <dsp:txXfrm>
        <a:off x="4365663" y="729496"/>
        <a:ext cx="1913903" cy="65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C3D24-6324-482B-8CAC-A505C86D3DEE}">
      <dsp:nvSpPr>
        <dsp:cNvPr id="0" name=""/>
        <dsp:cNvSpPr/>
      </dsp:nvSpPr>
      <dsp:spPr>
        <a:xfrm rot="5400000">
          <a:off x="4395195" y="-1500397"/>
          <a:ext cx="1585912" cy="49832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latin typeface="Arial" panose="020B0604020202020204" pitchFamily="34" charset="0"/>
            </a:rPr>
            <a:t>Public hearing and ordinance adoption</a:t>
          </a:r>
          <a:endParaRPr lang="en-US" sz="3900" kern="1200" dirty="0"/>
        </a:p>
      </dsp:txBody>
      <dsp:txXfrm rot="-5400000">
        <a:off x="2696509" y="275707"/>
        <a:ext cx="4905866" cy="1431076"/>
      </dsp:txXfrm>
    </dsp:sp>
    <dsp:sp modelId="{46CDEB27-07BA-4CE9-962F-58AA6E3CBE08}">
      <dsp:nvSpPr>
        <dsp:cNvPr id="0" name=""/>
        <dsp:cNvSpPr/>
      </dsp:nvSpPr>
      <dsp:spPr>
        <a:xfrm>
          <a:off x="106587" y="49"/>
          <a:ext cx="2589921" cy="1982390"/>
        </a:xfrm>
        <a:prstGeom prst="roundRect">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Arial" panose="020B0604020202020204" pitchFamily="34" charset="0"/>
            </a:rPr>
            <a:t>May 24,</a:t>
          </a:r>
          <a:br>
            <a:rPr lang="en-US" sz="4500" kern="1200" dirty="0">
              <a:latin typeface="Arial" panose="020B0604020202020204" pitchFamily="34" charset="0"/>
            </a:rPr>
          </a:br>
          <a:r>
            <a:rPr lang="en-US" sz="4500" kern="1200" dirty="0">
              <a:latin typeface="Arial" panose="020B0604020202020204" pitchFamily="34" charset="0"/>
            </a:rPr>
            <a:t>2018</a:t>
          </a:r>
          <a:endParaRPr lang="en-US" sz="4500" kern="1200" dirty="0"/>
        </a:p>
      </dsp:txBody>
      <dsp:txXfrm>
        <a:off x="203359" y="96821"/>
        <a:ext cx="2396377" cy="1788846"/>
      </dsp:txXfrm>
    </dsp:sp>
    <dsp:sp modelId="{B01627EB-A116-485C-BC17-985E0A6C517B}">
      <dsp:nvSpPr>
        <dsp:cNvPr id="0" name=""/>
        <dsp:cNvSpPr/>
      </dsp:nvSpPr>
      <dsp:spPr>
        <a:xfrm rot="5400000">
          <a:off x="4395195" y="581112"/>
          <a:ext cx="1585912" cy="49832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latin typeface="Arial" panose="020B0604020202020204" pitchFamily="34" charset="0"/>
            </a:rPr>
            <a:t>Rates implemented</a:t>
          </a:r>
          <a:endParaRPr lang="en-US" sz="3900" kern="1200" dirty="0"/>
        </a:p>
      </dsp:txBody>
      <dsp:txXfrm rot="-5400000">
        <a:off x="2696509" y="2357216"/>
        <a:ext cx="4905866" cy="1431076"/>
      </dsp:txXfrm>
    </dsp:sp>
    <dsp:sp modelId="{7300FC10-CA26-4101-9EE5-81B8E442D4B1}">
      <dsp:nvSpPr>
        <dsp:cNvPr id="0" name=""/>
        <dsp:cNvSpPr/>
      </dsp:nvSpPr>
      <dsp:spPr>
        <a:xfrm>
          <a:off x="106587" y="2081559"/>
          <a:ext cx="2589921" cy="1982390"/>
        </a:xfrm>
        <a:prstGeom prst="roundRect">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Arial" panose="020B0604020202020204" pitchFamily="34" charset="0"/>
            </a:rPr>
            <a:t>June 1,</a:t>
          </a:r>
          <a:br>
            <a:rPr lang="en-US" sz="4500" kern="1200" dirty="0">
              <a:latin typeface="Arial" panose="020B0604020202020204" pitchFamily="34" charset="0"/>
            </a:rPr>
          </a:br>
          <a:r>
            <a:rPr lang="en-US" sz="4500" kern="1200" dirty="0">
              <a:latin typeface="Arial" panose="020B0604020202020204" pitchFamily="34" charset="0"/>
            </a:rPr>
            <a:t>2018</a:t>
          </a:r>
          <a:endParaRPr lang="en-US" sz="4500" kern="1200" dirty="0"/>
        </a:p>
      </dsp:txBody>
      <dsp:txXfrm>
        <a:off x="203359" y="2178331"/>
        <a:ext cx="2396377" cy="178884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78" tIns="46539" rIns="93078" bIns="46539"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078" tIns="46539" rIns="93078" bIns="46539" rtlCol="0"/>
          <a:lstStyle>
            <a:lvl1pPr algn="r">
              <a:defRPr sz="1200"/>
            </a:lvl1pPr>
          </a:lstStyle>
          <a:p>
            <a:fld id="{487830FC-E32E-2F41-95A7-687D0F0D097C}" type="datetimeFigureOut">
              <a:rPr lang="en-US" smtClean="0">
                <a:latin typeface="Arial" panose="020B0604020202020204" pitchFamily="34" charset="0"/>
              </a:rPr>
              <a:t>4/28/2018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078" tIns="46539" rIns="93078" bIns="46539"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078" tIns="46539" rIns="93078" bIns="46539" rtlCol="0" anchor="b"/>
          <a:lstStyle>
            <a:lvl1pPr algn="r">
              <a:defRPr sz="1200"/>
            </a:lvl1pPr>
          </a:lstStyle>
          <a:p>
            <a:fld id="{2BFF157D-FEC0-4F48-A038-597F73161CC1}"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420730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78" tIns="46539" rIns="93078" bIns="4653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078" tIns="46539" rIns="93078" bIns="46539" rtlCol="0"/>
          <a:lstStyle>
            <a:lvl1pPr algn="r">
              <a:defRPr sz="1200">
                <a:latin typeface="Arial" panose="020B0604020202020204" pitchFamily="34" charset="0"/>
              </a:defRPr>
            </a:lvl1pPr>
          </a:lstStyle>
          <a:p>
            <a:fld id="{D475028A-EE56-3346-B874-62737DEB79F3}" type="datetimeFigureOut">
              <a:rPr lang="en-US" smtClean="0"/>
              <a:pPr/>
              <a:t>4/28/2018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078" tIns="46539" rIns="93078" bIns="4653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078" tIns="46539" rIns="93078" bIns="4653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078" tIns="46539" rIns="93078" bIns="4653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078" tIns="46539" rIns="93078" bIns="46539" rtlCol="0" anchor="b"/>
          <a:lstStyle>
            <a:lvl1pPr algn="r">
              <a:defRPr sz="1200">
                <a:latin typeface="Arial" panose="020B0604020202020204" pitchFamily="34" charset="0"/>
              </a:defRPr>
            </a:lvl1pPr>
          </a:lstStyle>
          <a:p>
            <a:fld id="{F8EC8EA4-36E8-D847-8F0E-99A57CEF3D37}" type="slidenum">
              <a:rPr lang="en-US" smtClean="0"/>
              <a:pPr/>
              <a:t>‹#›</a:t>
            </a:fld>
            <a:endParaRPr lang="en-US" dirty="0"/>
          </a:p>
        </p:txBody>
      </p:sp>
    </p:spTree>
    <p:extLst>
      <p:ext uri="{BB962C8B-B14F-4D97-AF65-F5344CB8AC3E}">
        <p14:creationId xmlns:p14="http://schemas.microsoft.com/office/powerpoint/2010/main" val="37288998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EC8EA4-36E8-D847-8F0E-99A57CEF3D37}" type="slidenum">
              <a:rPr lang="en-US" smtClean="0"/>
              <a:pPr/>
              <a:t>29</a:t>
            </a:fld>
            <a:endParaRPr lang="en-US" dirty="0"/>
          </a:p>
        </p:txBody>
      </p:sp>
    </p:spTree>
    <p:extLst>
      <p:ext uri="{BB962C8B-B14F-4D97-AF65-F5344CB8AC3E}">
        <p14:creationId xmlns:p14="http://schemas.microsoft.com/office/powerpoint/2010/main" val="359772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20898" y="6425470"/>
            <a:ext cx="1773582" cy="365125"/>
          </a:xfrm>
        </p:spPr>
        <p:txBody>
          <a:bodyPr/>
          <a:lstStyle>
            <a:lvl1pPr>
              <a:defRPr>
                <a:solidFill>
                  <a:srgbClr val="656565"/>
                </a:solidFill>
              </a:defRPr>
            </a:lvl1pPr>
          </a:lstStyle>
          <a:p>
            <a:fld id="{7F826ABD-D8DF-0D4A-A561-536344AC4399}" type="datetime1">
              <a:rPr lang="en-US" smtClean="0"/>
              <a:t>4/28/2018</a:t>
            </a:fld>
            <a:endParaRPr lang="en-US" dirty="0"/>
          </a:p>
        </p:txBody>
      </p:sp>
      <p:sp>
        <p:nvSpPr>
          <p:cNvPr id="4" name="Slide Number Placeholder 3"/>
          <p:cNvSpPr>
            <a:spLocks noGrp="1"/>
          </p:cNvSpPr>
          <p:nvPr>
            <p:ph type="sldNum" sz="quarter" idx="11"/>
          </p:nvPr>
        </p:nvSpPr>
        <p:spPr>
          <a:xfrm>
            <a:off x="0" y="6425470"/>
            <a:ext cx="638687" cy="365125"/>
          </a:xfrm>
        </p:spPr>
        <p:txBody>
          <a:bodyPr/>
          <a:lstStyle>
            <a:lvl1pPr algn="ctr">
              <a:defRPr/>
            </a:lvl1pPr>
          </a:lstStyle>
          <a:p>
            <a:fld id="{8EF8534D-318E-A348-9800-21E29A2712FF}" type="slidenum">
              <a:rPr lang="en-US" smtClean="0"/>
              <a:pPr/>
              <a:t>‹#›</a:t>
            </a:fld>
            <a:endParaRPr lang="en-US" dirty="0"/>
          </a:p>
        </p:txBody>
      </p:sp>
      <p:sp>
        <p:nvSpPr>
          <p:cNvPr id="6" name="Title 1"/>
          <p:cNvSpPr>
            <a:spLocks noGrp="1"/>
          </p:cNvSpPr>
          <p:nvPr>
            <p:ph type="ctrTitle" hasCustomPrompt="1"/>
          </p:nvPr>
        </p:nvSpPr>
        <p:spPr>
          <a:xfrm>
            <a:off x="920897" y="1292317"/>
            <a:ext cx="7864769" cy="2593884"/>
          </a:xfrm>
        </p:spPr>
        <p:txBody>
          <a:bodyPr>
            <a:normAutofit/>
          </a:bodyPr>
          <a:lstStyle>
            <a:lvl1pPr algn="l">
              <a:lnSpc>
                <a:spcPct val="80000"/>
              </a:lnSpc>
              <a:defRPr sz="5400" b="1" cap="all"/>
            </a:lvl1pPr>
          </a:lstStyle>
          <a:p>
            <a:r>
              <a:rPr lang="en-US" dirty="0"/>
              <a:t>Click to edit </a:t>
            </a:r>
            <a:br>
              <a:rPr lang="en-US" dirty="0"/>
            </a:br>
            <a:r>
              <a:rPr lang="en-US" dirty="0"/>
              <a:t>Master title style</a:t>
            </a:r>
          </a:p>
        </p:txBody>
      </p:sp>
      <p:sp>
        <p:nvSpPr>
          <p:cNvPr id="7" name="Subtitle 2"/>
          <p:cNvSpPr>
            <a:spLocks noGrp="1"/>
          </p:cNvSpPr>
          <p:nvPr>
            <p:ph type="subTitle" idx="1"/>
          </p:nvPr>
        </p:nvSpPr>
        <p:spPr>
          <a:xfrm>
            <a:off x="920898" y="3886200"/>
            <a:ext cx="7864768" cy="1401896"/>
          </a:xfrm>
        </p:spPr>
        <p:txBody>
          <a:bodyPr>
            <a:normAutofit/>
          </a:bodyPr>
          <a:lstStyle>
            <a:lvl1pPr marL="0" indent="0" algn="l">
              <a:buNone/>
              <a:defRPr sz="2400" b="0" i="1">
                <a:solidFill>
                  <a:srgbClr val="6565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9269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3023" y="6247049"/>
            <a:ext cx="2133600" cy="365125"/>
          </a:xfrm>
        </p:spPr>
        <p:txBody>
          <a:bodyPr/>
          <a:lstStyle>
            <a:lvl1pPr>
              <a:defRPr>
                <a:solidFill>
                  <a:srgbClr val="656565"/>
                </a:solidFill>
              </a:defRPr>
            </a:lvl1pPr>
          </a:lstStyle>
          <a:p>
            <a:fld id="{554EF9E3-FDFD-964C-8680-99E200259D59}" type="datetime1">
              <a:rPr lang="en-US" smtClean="0"/>
              <a:t>4/28/2018</a:t>
            </a:fld>
            <a:endParaRPr lang="en-US" dirty="0"/>
          </a:p>
        </p:txBody>
      </p:sp>
      <p:sp>
        <p:nvSpPr>
          <p:cNvPr id="5" name="Title 1"/>
          <p:cNvSpPr>
            <a:spLocks noGrp="1"/>
          </p:cNvSpPr>
          <p:nvPr>
            <p:ph type="ctrTitle" hasCustomPrompt="1"/>
          </p:nvPr>
        </p:nvSpPr>
        <p:spPr>
          <a:xfrm>
            <a:off x="453023" y="111407"/>
            <a:ext cx="8690977" cy="1945900"/>
          </a:xfrm>
        </p:spPr>
        <p:txBody>
          <a:bodyPr>
            <a:normAutofit/>
          </a:bodyPr>
          <a:lstStyle>
            <a:lvl1pPr algn="l">
              <a:lnSpc>
                <a:spcPct val="80000"/>
              </a:lnSpc>
              <a:defRPr sz="5400" b="1" cap="all"/>
            </a:lvl1pPr>
          </a:lstStyle>
          <a:p>
            <a:r>
              <a:rPr lang="en-US" dirty="0"/>
              <a:t>Click to edit </a:t>
            </a:r>
            <a:br>
              <a:rPr lang="en-US" dirty="0"/>
            </a:br>
            <a:r>
              <a:rPr lang="en-US" dirty="0"/>
              <a:t>Master title style</a:t>
            </a:r>
          </a:p>
        </p:txBody>
      </p:sp>
      <p:sp>
        <p:nvSpPr>
          <p:cNvPr id="7" name="Picture Placeholder 6"/>
          <p:cNvSpPr>
            <a:spLocks noGrp="1"/>
          </p:cNvSpPr>
          <p:nvPr>
            <p:ph type="pic" sz="quarter" idx="12"/>
          </p:nvPr>
        </p:nvSpPr>
        <p:spPr>
          <a:xfrm>
            <a:off x="0" y="2057307"/>
            <a:ext cx="9144000" cy="2963414"/>
          </a:xfrm>
        </p:spPr>
        <p:txBody>
          <a:bodyPr/>
          <a:lstStyle/>
          <a:p>
            <a:r>
              <a:rPr lang="en-US" dirty="0"/>
              <a:t>Drag picture to placeholder or click icon to add</a:t>
            </a:r>
          </a:p>
        </p:txBody>
      </p:sp>
      <p:sp>
        <p:nvSpPr>
          <p:cNvPr id="8" name="Subtitle 2"/>
          <p:cNvSpPr>
            <a:spLocks noGrp="1"/>
          </p:cNvSpPr>
          <p:nvPr>
            <p:ph type="subTitle" idx="1"/>
          </p:nvPr>
        </p:nvSpPr>
        <p:spPr>
          <a:xfrm>
            <a:off x="453023" y="5206394"/>
            <a:ext cx="7708809" cy="898679"/>
          </a:xfrm>
        </p:spPr>
        <p:txBody>
          <a:bodyPr>
            <a:normAutofit/>
          </a:bodyPr>
          <a:lstStyle>
            <a:lvl1pPr marL="0" indent="0" algn="l">
              <a:buNone/>
              <a:defRPr sz="2400" b="0" i="1">
                <a:solidFill>
                  <a:srgbClr val="6565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6632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122" y="274638"/>
            <a:ext cx="7461411"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1151122" y="1600200"/>
            <a:ext cx="753567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51122" y="6425470"/>
            <a:ext cx="1543358" cy="365125"/>
          </a:xfrm>
        </p:spPr>
        <p:txBody>
          <a:bodyPr/>
          <a:lstStyle>
            <a:lvl1pPr>
              <a:defRPr>
                <a:solidFill>
                  <a:srgbClr val="656565"/>
                </a:solidFill>
              </a:defRPr>
            </a:lvl1pPr>
          </a:lstStyle>
          <a:p>
            <a:fld id="{0BF9CBC4-46B4-A446-9DFC-B1ECE730231F}" type="datetime1">
              <a:rPr lang="en-US" smtClean="0"/>
              <a:t>4/28/2018</a:t>
            </a:fld>
            <a:endParaRPr lang="en-US" dirty="0"/>
          </a:p>
        </p:txBody>
      </p:sp>
      <p:sp>
        <p:nvSpPr>
          <p:cNvPr id="6" name="Slide Number Placeholder 5"/>
          <p:cNvSpPr>
            <a:spLocks noGrp="1"/>
          </p:cNvSpPr>
          <p:nvPr>
            <p:ph type="sldNum" sz="quarter" idx="12"/>
          </p:nvPr>
        </p:nvSpPr>
        <p:spPr>
          <a:xfrm>
            <a:off x="0" y="6425470"/>
            <a:ext cx="638688" cy="365125"/>
          </a:xfrm>
        </p:spPr>
        <p:txBody>
          <a:bodyPr/>
          <a:lstStyle>
            <a:lvl1pPr algn="ctr">
              <a:defRPr/>
            </a:lvl1pPr>
          </a:lstStyle>
          <a:p>
            <a:fld id="{8EF8534D-318E-A348-9800-21E29A2712FF}" type="slidenum">
              <a:rPr lang="en-US" smtClean="0"/>
              <a:pPr/>
              <a:t>‹#›</a:t>
            </a:fld>
            <a:endParaRPr lang="en-US" dirty="0"/>
          </a:p>
        </p:txBody>
      </p:sp>
      <p:pic>
        <p:nvPicPr>
          <p:cNvPr id="7" name="Picture 6">
            <a:extLst>
              <a:ext uri="{FF2B5EF4-FFF2-40B4-BE49-F238E27FC236}">
                <a16:creationId xmlns:a16="http://schemas.microsoft.com/office/drawing/2014/main" id="{806494BA-3CE0-4553-805E-841DE2CC894F}"/>
              </a:ext>
            </a:extLst>
          </p:cNvPr>
          <p:cNvPicPr>
            <a:picLocks noChangeAspect="1"/>
          </p:cNvPicPr>
          <p:nvPr userDrawn="1"/>
        </p:nvPicPr>
        <p:blipFill rotWithShape="1">
          <a:blip r:embed="rId3"/>
          <a:srcRect l="1671" t="9000" r="77467" b="4651"/>
          <a:stretch/>
        </p:blipFill>
        <p:spPr>
          <a:xfrm>
            <a:off x="8264711" y="6173961"/>
            <a:ext cx="695644" cy="616634"/>
          </a:xfrm>
          <a:prstGeom prst="rect">
            <a:avLst/>
          </a:prstGeom>
        </p:spPr>
      </p:pic>
    </p:spTree>
    <p:extLst>
      <p:ext uri="{BB962C8B-B14F-4D97-AF65-F5344CB8AC3E}">
        <p14:creationId xmlns:p14="http://schemas.microsoft.com/office/powerpoint/2010/main" val="418093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rotWithShape="1">
          <a:blip r:embed="rId2">
            <a:grayscl/>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122" y="274638"/>
            <a:ext cx="7461411"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1151122" y="1600200"/>
            <a:ext cx="753567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51122" y="6425470"/>
            <a:ext cx="1543358" cy="365125"/>
          </a:xfrm>
        </p:spPr>
        <p:txBody>
          <a:bodyPr/>
          <a:lstStyle>
            <a:lvl1pPr>
              <a:defRPr>
                <a:solidFill>
                  <a:srgbClr val="656565"/>
                </a:solidFill>
              </a:defRPr>
            </a:lvl1pPr>
          </a:lstStyle>
          <a:p>
            <a:fld id="{0BF9CBC4-46B4-A446-9DFC-B1ECE730231F}" type="datetime1">
              <a:rPr lang="en-US" smtClean="0"/>
              <a:t>4/28/2018</a:t>
            </a:fld>
            <a:endParaRPr lang="en-US" dirty="0"/>
          </a:p>
        </p:txBody>
      </p:sp>
      <p:sp>
        <p:nvSpPr>
          <p:cNvPr id="6" name="Slide Number Placeholder 5"/>
          <p:cNvSpPr>
            <a:spLocks noGrp="1"/>
          </p:cNvSpPr>
          <p:nvPr>
            <p:ph type="sldNum" sz="quarter" idx="12"/>
          </p:nvPr>
        </p:nvSpPr>
        <p:spPr>
          <a:xfrm>
            <a:off x="0" y="6425470"/>
            <a:ext cx="638688" cy="365125"/>
          </a:xfrm>
        </p:spPr>
        <p:txBody>
          <a:bodyPr/>
          <a:lstStyle>
            <a:lvl1pPr algn="ctr">
              <a:defRPr/>
            </a:lvl1pPr>
          </a:lstStyle>
          <a:p>
            <a:fld id="{8EF8534D-318E-A348-9800-21E29A2712FF}" type="slidenum">
              <a:rPr lang="en-US" smtClean="0"/>
              <a:pPr/>
              <a:t>‹#›</a:t>
            </a:fld>
            <a:endParaRPr lang="en-US" dirty="0"/>
          </a:p>
        </p:txBody>
      </p:sp>
      <p:pic>
        <p:nvPicPr>
          <p:cNvPr id="7" name="Picture 6">
            <a:extLst>
              <a:ext uri="{FF2B5EF4-FFF2-40B4-BE49-F238E27FC236}">
                <a16:creationId xmlns:a16="http://schemas.microsoft.com/office/drawing/2014/main" id="{33EB1B20-3546-4D22-A3A7-68D000FF1D3C}"/>
              </a:ext>
            </a:extLst>
          </p:cNvPr>
          <p:cNvPicPr>
            <a:picLocks noChangeAspect="1"/>
          </p:cNvPicPr>
          <p:nvPr userDrawn="1"/>
        </p:nvPicPr>
        <p:blipFill rotWithShape="1">
          <a:blip r:embed="rId3"/>
          <a:srcRect l="1671" t="9000" r="77467" b="4651"/>
          <a:stretch/>
        </p:blipFill>
        <p:spPr>
          <a:xfrm>
            <a:off x="8264711" y="6173961"/>
            <a:ext cx="695644" cy="616634"/>
          </a:xfrm>
          <a:prstGeom prst="rect">
            <a:avLst/>
          </a:prstGeom>
        </p:spPr>
      </p:pic>
    </p:spTree>
    <p:extLst>
      <p:ext uri="{BB962C8B-B14F-4D97-AF65-F5344CB8AC3E}">
        <p14:creationId xmlns:p14="http://schemas.microsoft.com/office/powerpoint/2010/main" val="304519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122" y="274638"/>
            <a:ext cx="7461411"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51121" y="1600200"/>
            <a:ext cx="35944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541" y="1600200"/>
            <a:ext cx="36589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51122" y="6425470"/>
            <a:ext cx="1543358" cy="365125"/>
          </a:xfrm>
        </p:spPr>
        <p:txBody>
          <a:bodyPr/>
          <a:lstStyle>
            <a:lvl1pPr>
              <a:defRPr>
                <a:solidFill>
                  <a:srgbClr val="656565"/>
                </a:solidFill>
              </a:defRPr>
            </a:lvl1pPr>
          </a:lstStyle>
          <a:p>
            <a:fld id="{4E5953F5-0837-AF4E-9D83-FBCE689E722F}" type="datetime1">
              <a:rPr lang="en-US" smtClean="0"/>
              <a:t>4/28/2018</a:t>
            </a:fld>
            <a:endParaRPr lang="en-US" dirty="0"/>
          </a:p>
        </p:txBody>
      </p:sp>
      <p:sp>
        <p:nvSpPr>
          <p:cNvPr id="7" name="Slide Number Placeholder 6"/>
          <p:cNvSpPr>
            <a:spLocks noGrp="1"/>
          </p:cNvSpPr>
          <p:nvPr>
            <p:ph type="sldNum" sz="quarter" idx="12"/>
          </p:nvPr>
        </p:nvSpPr>
        <p:spPr>
          <a:xfrm>
            <a:off x="0" y="6425470"/>
            <a:ext cx="638688" cy="365125"/>
          </a:xfrm>
        </p:spPr>
        <p:txBody>
          <a:bodyPr/>
          <a:lstStyle>
            <a:lvl1pPr algn="ctr">
              <a:defRPr/>
            </a:lvl1pPr>
          </a:lstStyle>
          <a:p>
            <a:fld id="{8EF8534D-318E-A348-9800-21E29A2712FF}" type="slidenum">
              <a:rPr lang="en-US" smtClean="0"/>
              <a:pPr/>
              <a:t>‹#›</a:t>
            </a:fld>
            <a:endParaRPr lang="en-US" dirty="0"/>
          </a:p>
        </p:txBody>
      </p:sp>
    </p:spTree>
    <p:extLst>
      <p:ext uri="{BB962C8B-B14F-4D97-AF65-F5344CB8AC3E}">
        <p14:creationId xmlns:p14="http://schemas.microsoft.com/office/powerpoint/2010/main" val="1835669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6898" y="274638"/>
            <a:ext cx="7635636"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6898" y="1600200"/>
            <a:ext cx="770990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6898" y="6425470"/>
            <a:ext cx="1717582" cy="365125"/>
          </a:xfrm>
          <a:prstGeom prst="rect">
            <a:avLst/>
          </a:prstGeom>
        </p:spPr>
        <p:txBody>
          <a:bodyPr vert="horz" lIns="91440" tIns="45720" rIns="91440" bIns="45720" rtlCol="0" anchor="ctr"/>
          <a:lstStyle>
            <a:lvl1pPr algn="l">
              <a:defRPr sz="1000" b="0" i="0">
                <a:solidFill>
                  <a:srgbClr val="656565"/>
                </a:solidFill>
                <a:latin typeface="Arial"/>
                <a:cs typeface="Arial"/>
              </a:defRPr>
            </a:lvl1pPr>
          </a:lstStyle>
          <a:p>
            <a:fld id="{FD14AA0F-CD2B-C74D-B7F9-5E4682D42691}" type="datetime1">
              <a:rPr lang="en-US" smtClean="0"/>
              <a:pPr/>
              <a:t>4/28/2018</a:t>
            </a:fld>
            <a:endParaRPr lang="en-US" dirty="0"/>
          </a:p>
        </p:txBody>
      </p:sp>
      <p:sp>
        <p:nvSpPr>
          <p:cNvPr id="6" name="Slide Number Placeholder 5"/>
          <p:cNvSpPr>
            <a:spLocks noGrp="1"/>
          </p:cNvSpPr>
          <p:nvPr>
            <p:ph type="sldNum" sz="quarter" idx="4"/>
          </p:nvPr>
        </p:nvSpPr>
        <p:spPr>
          <a:xfrm>
            <a:off x="0" y="6425470"/>
            <a:ext cx="639425" cy="365125"/>
          </a:xfrm>
          <a:prstGeom prst="rect">
            <a:avLst/>
          </a:prstGeom>
        </p:spPr>
        <p:txBody>
          <a:bodyPr vert="horz" lIns="91440" tIns="45720" rIns="91440" bIns="45720" rtlCol="0" anchor="ctr"/>
          <a:lstStyle>
            <a:lvl1pPr algn="ctr">
              <a:defRPr sz="1000" b="0" i="0">
                <a:solidFill>
                  <a:schemeClr val="bg1"/>
                </a:solidFill>
                <a:latin typeface="Arial"/>
                <a:cs typeface="Arial"/>
              </a:defRPr>
            </a:lvl1pPr>
          </a:lstStyle>
          <a:p>
            <a:fld id="{8EF8534D-318E-A348-9800-21E29A2712FF}" type="slidenum">
              <a:rPr lang="en-US" smtClean="0"/>
              <a:pPr/>
              <a:t>‹#›</a:t>
            </a:fld>
            <a:endParaRPr lang="en-US" dirty="0"/>
          </a:p>
        </p:txBody>
      </p:sp>
    </p:spTree>
    <p:extLst>
      <p:ext uri="{BB962C8B-B14F-4D97-AF65-F5344CB8AC3E}">
        <p14:creationId xmlns:p14="http://schemas.microsoft.com/office/powerpoint/2010/main" val="2534008102"/>
      </p:ext>
    </p:extLst>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79" r:id="rId4"/>
    <p:sldLayoutId id="2147483672" r:id="rId5"/>
  </p:sldLayoutIdLst>
  <p:hf hdr="0" ftr="0"/>
  <p:txStyles>
    <p:titleStyle>
      <a:lvl1pPr algn="l" defTabSz="457200" rtl="0" eaLnBrk="1" latinLnBrk="0" hangingPunct="1">
        <a:spcBef>
          <a:spcPct val="0"/>
        </a:spcBef>
        <a:buNone/>
        <a:defRPr sz="3200" b="1" i="0" kern="1200">
          <a:solidFill>
            <a:srgbClr val="007DBA"/>
          </a:solidFill>
          <a:latin typeface="Arial-BoldMT"/>
          <a:ea typeface="+mj-ea"/>
          <a:cs typeface="Arial-BoldMT"/>
        </a:defRPr>
      </a:lvl1pPr>
    </p:titleStyle>
    <p:bodyStyle>
      <a:lvl1pPr marL="342900" indent="-342900" algn="l" defTabSz="457200" rtl="0" eaLnBrk="1" latinLnBrk="0" hangingPunct="1">
        <a:spcBef>
          <a:spcPct val="20000"/>
        </a:spcBef>
        <a:buClr>
          <a:schemeClr val="tx1"/>
        </a:buClr>
        <a:buFont typeface="Arial"/>
        <a:buChar char="•"/>
        <a:defRPr sz="2400" b="0" i="0" kern="1200">
          <a:solidFill>
            <a:srgbClr val="656565"/>
          </a:solidFill>
          <a:latin typeface="Arial"/>
          <a:ea typeface="+mn-ea"/>
          <a:cs typeface="Arial"/>
        </a:defRPr>
      </a:lvl1pPr>
      <a:lvl2pPr marL="742950" indent="-285750" algn="l" defTabSz="457200" rtl="0" eaLnBrk="1" latinLnBrk="0" hangingPunct="1">
        <a:spcBef>
          <a:spcPct val="20000"/>
        </a:spcBef>
        <a:buClr>
          <a:schemeClr val="accent5"/>
        </a:buClr>
        <a:buFont typeface="Arial"/>
        <a:buChar char="–"/>
        <a:defRPr sz="1800" b="0" i="0" kern="1200">
          <a:solidFill>
            <a:srgbClr val="656565"/>
          </a:solidFill>
          <a:latin typeface="Arial"/>
          <a:ea typeface="+mn-ea"/>
          <a:cs typeface="Arial"/>
        </a:defRPr>
      </a:lvl2pPr>
      <a:lvl3pPr marL="1143000" indent="-228600" algn="l" defTabSz="457200" rtl="0" eaLnBrk="1" latinLnBrk="0" hangingPunct="1">
        <a:spcBef>
          <a:spcPct val="20000"/>
        </a:spcBef>
        <a:buClr>
          <a:schemeClr val="tx1"/>
        </a:buClr>
        <a:buFont typeface="Arial"/>
        <a:buChar char="•"/>
        <a:defRPr sz="1600">
          <a:solidFill>
            <a:srgbClr val="656565"/>
          </a:solidFill>
        </a:defRPr>
      </a:lvl3pPr>
      <a:lvl4pPr marL="1600200" indent="-228600" algn="l" defTabSz="457200" rtl="0" eaLnBrk="1" latinLnBrk="0" hangingPunct="1">
        <a:spcBef>
          <a:spcPct val="20000"/>
        </a:spcBef>
        <a:buClr>
          <a:schemeClr val="accent5"/>
        </a:buClr>
        <a:buFont typeface="Arial"/>
        <a:buChar char="–"/>
        <a:defRPr sz="1600" b="0" i="0" kern="1200">
          <a:solidFill>
            <a:srgbClr val="656565"/>
          </a:solidFill>
          <a:latin typeface="Arial"/>
          <a:ea typeface="+mn-ea"/>
          <a:cs typeface="Arial"/>
        </a:defRPr>
      </a:lvl4pPr>
      <a:lvl5pPr marL="2057400" indent="-228600" algn="l" defTabSz="457200" rtl="0" eaLnBrk="1" latinLnBrk="0" hangingPunct="1">
        <a:spcBef>
          <a:spcPct val="20000"/>
        </a:spcBef>
        <a:buClr>
          <a:schemeClr val="tx1"/>
        </a:buClr>
        <a:buFont typeface="Arial"/>
        <a:buChar char="»"/>
        <a:defRPr sz="1600" b="0" i="0" kern="1200">
          <a:solidFill>
            <a:srgbClr val="65656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4.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amp;ehk=reCIPQe3ghmgMv1Gk"/><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2017-18 Water and Wastewater Rate Study</a:t>
            </a:r>
          </a:p>
          <a:p>
            <a:r>
              <a:rPr lang="en-US" dirty="0"/>
              <a:t>April 28, 2018</a:t>
            </a:r>
          </a:p>
        </p:txBody>
      </p:sp>
      <p:pic>
        <p:nvPicPr>
          <p:cNvPr id="8" name="Picture 7"/>
          <p:cNvPicPr>
            <a:picLocks noChangeAspect="1"/>
          </p:cNvPicPr>
          <p:nvPr/>
        </p:nvPicPr>
        <p:blipFill>
          <a:blip r:embed="rId2"/>
          <a:stretch>
            <a:fillRect/>
          </a:stretch>
        </p:blipFill>
        <p:spPr>
          <a:xfrm>
            <a:off x="5597996" y="6021523"/>
            <a:ext cx="3334560" cy="714116"/>
          </a:xfrm>
          <a:prstGeom prst="rect">
            <a:avLst/>
          </a:prstGeom>
        </p:spPr>
      </p:pic>
      <p:pic>
        <p:nvPicPr>
          <p:cNvPr id="10" name="Picture 9">
            <a:extLst>
              <a:ext uri="{FF2B5EF4-FFF2-40B4-BE49-F238E27FC236}">
                <a16:creationId xmlns:a16="http://schemas.microsoft.com/office/drawing/2014/main" id="{23124938-670C-4AA9-B4D5-6DBA192D32D2}"/>
              </a:ext>
            </a:extLst>
          </p:cNvPr>
          <p:cNvPicPr>
            <a:picLocks noChangeAspect="1"/>
          </p:cNvPicPr>
          <p:nvPr/>
        </p:nvPicPr>
        <p:blipFill>
          <a:blip r:embed="rId3"/>
          <a:stretch>
            <a:fillRect/>
          </a:stretch>
        </p:blipFill>
        <p:spPr>
          <a:xfrm>
            <a:off x="232988" y="1134607"/>
            <a:ext cx="2536967" cy="2536967"/>
          </a:xfrm>
          <a:prstGeom prst="rect">
            <a:avLst/>
          </a:prstGeom>
        </p:spPr>
      </p:pic>
      <p:pic>
        <p:nvPicPr>
          <p:cNvPr id="4098" name="Picture 2" descr="https://upload.wikimedia.org/wikipedia/commons/0/06/Mission_San_Miguel%2C_California_-_bells.jpg">
            <a:extLst>
              <a:ext uri="{FF2B5EF4-FFF2-40B4-BE49-F238E27FC236}">
                <a16:creationId xmlns:a16="http://schemas.microsoft.com/office/drawing/2014/main" id="{7A4D7BBE-282D-4656-9577-D4054E209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088" y="721821"/>
            <a:ext cx="5447365" cy="36069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73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EE3B-B16E-4EC4-B516-8688BC86B190}"/>
              </a:ext>
            </a:extLst>
          </p:cNvPr>
          <p:cNvSpPr>
            <a:spLocks noGrp="1"/>
          </p:cNvSpPr>
          <p:nvPr>
            <p:ph type="title"/>
          </p:nvPr>
        </p:nvSpPr>
        <p:spPr>
          <a:xfrm>
            <a:off x="1150938" y="274638"/>
            <a:ext cx="7461250" cy="1143000"/>
          </a:xfrm>
        </p:spPr>
        <p:txBody>
          <a:bodyPr rtlCol="0">
            <a:normAutofit fontScale="90000"/>
          </a:bodyPr>
          <a:lstStyle/>
          <a:p>
            <a:pPr fontAlgn="auto">
              <a:lnSpc>
                <a:spcPct val="150000"/>
              </a:lnSpc>
              <a:spcAft>
                <a:spcPts val="0"/>
              </a:spcAft>
              <a:defRPr/>
            </a:pPr>
            <a:r>
              <a:rPr lang="en-US" dirty="0">
                <a:ea typeface="+mj-ea"/>
              </a:rPr>
              <a:t>Water Rate Structure Recommendations</a:t>
            </a:r>
          </a:p>
        </p:txBody>
      </p:sp>
      <p:sp>
        <p:nvSpPr>
          <p:cNvPr id="21507" name="Date Placeholder 3">
            <a:extLst>
              <a:ext uri="{FF2B5EF4-FFF2-40B4-BE49-F238E27FC236}">
                <a16:creationId xmlns:a16="http://schemas.microsoft.com/office/drawing/2014/main" id="{8660BF99-AB65-4EA3-AE9D-B31543A5743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A02E59-0BB0-4E86-85C4-4C3F166D4743}" type="datetime1">
              <a:rPr lang="en-US" altLang="en-US">
                <a:solidFill>
                  <a:srgbClr val="656565"/>
                </a:solidFill>
                <a:latin typeface="Arial" panose="020B0604020202020204" pitchFamily="34" charset="0"/>
                <a:cs typeface="Arial" panose="020B0604020202020204" pitchFamily="34" charset="0"/>
              </a:rPr>
              <a:pPr fontAlgn="base">
                <a:spcBef>
                  <a:spcPct val="0"/>
                </a:spcBef>
                <a:spcAft>
                  <a:spcPct val="0"/>
                </a:spcAft>
              </a:pPr>
              <a:t>4/28/2018</a:t>
            </a:fld>
            <a:endParaRPr lang="en-US" altLang="en-US" dirty="0">
              <a:solidFill>
                <a:srgbClr val="656565"/>
              </a:solidFill>
              <a:latin typeface="Arial" panose="020B0604020202020204" pitchFamily="34" charset="0"/>
              <a:cs typeface="Arial" panose="020B0604020202020204" pitchFamily="34" charset="0"/>
            </a:endParaRPr>
          </a:p>
        </p:txBody>
      </p:sp>
      <p:sp>
        <p:nvSpPr>
          <p:cNvPr id="21508" name="Slide Number Placeholder 4">
            <a:extLst>
              <a:ext uri="{FF2B5EF4-FFF2-40B4-BE49-F238E27FC236}">
                <a16:creationId xmlns:a16="http://schemas.microsoft.com/office/drawing/2014/main" id="{F34F9FB0-16C4-4423-BF96-317CCAF5BCE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a:solidFill>
                <a:schemeClr val="bg1"/>
              </a:solidFill>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a16="http://schemas.microsoft.com/office/drawing/2014/main" id="{1C1F2834-3E90-45F4-B07C-066FCC0751A1}"/>
              </a:ext>
            </a:extLst>
          </p:cNvPr>
          <p:cNvSpPr>
            <a:spLocks noGrp="1"/>
          </p:cNvSpPr>
          <p:nvPr>
            <p:ph idx="1"/>
          </p:nvPr>
        </p:nvSpPr>
        <p:spPr>
          <a:xfrm>
            <a:off x="1150938" y="1365250"/>
            <a:ext cx="7535862" cy="5060950"/>
          </a:xfrm>
        </p:spPr>
        <p:txBody>
          <a:bodyPr rtlCol="0">
            <a:normAutofit/>
          </a:bodyPr>
          <a:lstStyle/>
          <a:p>
            <a:pPr marL="0" indent="0" fontAlgn="auto">
              <a:spcAft>
                <a:spcPts val="0"/>
              </a:spcAft>
              <a:buFont typeface="Arial"/>
              <a:buNone/>
              <a:defRPr/>
            </a:pPr>
            <a:r>
              <a:rPr lang="en-US" b="1" dirty="0"/>
              <a:t>Residential</a:t>
            </a:r>
          </a:p>
          <a:p>
            <a:pPr fontAlgn="auto">
              <a:spcAft>
                <a:spcPts val="0"/>
              </a:spcAft>
              <a:buFont typeface="Arial"/>
              <a:buChar char="•"/>
              <a:defRPr/>
            </a:pPr>
            <a:r>
              <a:rPr lang="en-US" dirty="0"/>
              <a:t>Three tiers based on layering supplies</a:t>
            </a:r>
          </a:p>
          <a:p>
            <a:pPr marL="0" indent="0" fontAlgn="auto">
              <a:spcAft>
                <a:spcPts val="0"/>
              </a:spcAft>
              <a:buFont typeface="Arial"/>
              <a:buNone/>
              <a:defRPr/>
            </a:pPr>
            <a:endParaRPr lang="en-US" b="1" dirty="0"/>
          </a:p>
          <a:p>
            <a:pPr marL="0" indent="0" fontAlgn="auto">
              <a:spcAft>
                <a:spcPts val="0"/>
              </a:spcAft>
              <a:buFont typeface="Arial"/>
              <a:buNone/>
              <a:defRPr/>
            </a:pPr>
            <a:r>
              <a:rPr lang="en-US" b="1" dirty="0"/>
              <a:t>Non-Residential</a:t>
            </a:r>
          </a:p>
          <a:p>
            <a:pPr fontAlgn="auto">
              <a:spcAft>
                <a:spcPts val="0"/>
              </a:spcAft>
              <a:buFont typeface="Arial"/>
              <a:buChar char="•"/>
              <a:defRPr/>
            </a:pPr>
            <a:r>
              <a:rPr lang="en-US" dirty="0"/>
              <a:t>Two tiers which do prioritize any specific type of commercial use and reflect the cost of service</a:t>
            </a:r>
          </a:p>
          <a:p>
            <a:pPr marL="0" indent="0" fontAlgn="auto">
              <a:spcAft>
                <a:spcPts val="0"/>
              </a:spcAft>
              <a:buFont typeface="Arial"/>
              <a:buNone/>
              <a:defRPr/>
            </a:pPr>
            <a:endParaRPr lang="en-US" dirty="0"/>
          </a:p>
          <a:p>
            <a:pPr fontAlgn="auto">
              <a:spcAft>
                <a:spcPts val="0"/>
              </a:spcAft>
              <a:buFont typeface="Arial"/>
              <a:buChar char="•"/>
              <a:defRPr/>
            </a:pPr>
            <a:endParaRPr lang="en-US" dirty="0"/>
          </a:p>
        </p:txBody>
      </p:sp>
      <p:sp>
        <p:nvSpPr>
          <p:cNvPr id="6" name="Slide Number Placeholder 4">
            <a:extLst>
              <a:ext uri="{FF2B5EF4-FFF2-40B4-BE49-F238E27FC236}">
                <a16:creationId xmlns:a16="http://schemas.microsoft.com/office/drawing/2014/main" id="{D91E6ECB-0736-4CF5-8515-246FBCBA0CCD}"/>
              </a:ext>
            </a:extLst>
          </p:cNvPr>
          <p:cNvSpPr>
            <a:spLocks noGrp="1"/>
          </p:cNvSpPr>
          <p:nvPr>
            <p:ph type="sldNum" sz="quarter" idx="12"/>
          </p:nvPr>
        </p:nvSpPr>
        <p:spPr>
          <a:xfrm>
            <a:off x="0" y="6425470"/>
            <a:ext cx="638688" cy="365125"/>
          </a:xfrm>
        </p:spPr>
        <p:txBody>
          <a:bodyPr/>
          <a:lstStyle/>
          <a:p>
            <a:fld id="{8EF8534D-318E-A348-9800-21E29A2712FF}" type="slidenum">
              <a:rPr lang="en-US" smtClean="0"/>
              <a:pPr/>
              <a:t>10</a:t>
            </a:fld>
            <a:endParaRPr lang="en-US" dirty="0"/>
          </a:p>
        </p:txBody>
      </p:sp>
    </p:spTree>
    <p:extLst>
      <p:ext uri="{BB962C8B-B14F-4D97-AF65-F5344CB8AC3E}">
        <p14:creationId xmlns:p14="http://schemas.microsoft.com/office/powerpoint/2010/main" val="8850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AF8A0A6-CC62-41BC-A589-18E16C050E54}"/>
              </a:ext>
            </a:extLst>
          </p:cNvPr>
          <p:cNvSpPr>
            <a:spLocks noGrp="1" noChangeArrowheads="1"/>
          </p:cNvSpPr>
          <p:nvPr>
            <p:ph type="title"/>
          </p:nvPr>
        </p:nvSpPr>
        <p:spPr>
          <a:xfrm>
            <a:off x="1108897" y="342955"/>
            <a:ext cx="7461250" cy="1143000"/>
          </a:xfrm>
        </p:spPr>
        <p:txBody>
          <a:bodyPr/>
          <a:lstStyle/>
          <a:p>
            <a:r>
              <a:rPr lang="en-US" altLang="en-US" dirty="0"/>
              <a:t>Residential Water Customer Bill Impacts</a:t>
            </a:r>
          </a:p>
        </p:txBody>
      </p:sp>
      <p:sp>
        <p:nvSpPr>
          <p:cNvPr id="22531" name="Date Placeholder 3">
            <a:extLst>
              <a:ext uri="{FF2B5EF4-FFF2-40B4-BE49-F238E27FC236}">
                <a16:creationId xmlns:a16="http://schemas.microsoft.com/office/drawing/2014/main" id="{F93ED0CE-26DF-4D51-8098-31B446388B7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6553CC-10B8-40A5-A8A3-9E3239B9CE3A}" type="datetime1">
              <a:rPr lang="en-US" altLang="en-US">
                <a:solidFill>
                  <a:srgbClr val="656565"/>
                </a:solidFill>
                <a:latin typeface="Arial" panose="020B0604020202020204" pitchFamily="34" charset="0"/>
                <a:cs typeface="Arial" panose="020B0604020202020204" pitchFamily="34" charset="0"/>
              </a:rPr>
              <a:pPr fontAlgn="base">
                <a:spcBef>
                  <a:spcPct val="0"/>
                </a:spcBef>
                <a:spcAft>
                  <a:spcPct val="0"/>
                </a:spcAft>
              </a:pPr>
              <a:t>4/28/2018</a:t>
            </a:fld>
            <a:endParaRPr lang="en-US" altLang="en-US" dirty="0">
              <a:solidFill>
                <a:srgbClr val="656565"/>
              </a:solidFill>
              <a:latin typeface="Arial" panose="020B0604020202020204" pitchFamily="34" charset="0"/>
              <a:cs typeface="Arial" panose="020B0604020202020204" pitchFamily="34" charset="0"/>
            </a:endParaRPr>
          </a:p>
        </p:txBody>
      </p:sp>
      <p:sp>
        <p:nvSpPr>
          <p:cNvPr id="22532" name="Slide Number Placeholder 4">
            <a:extLst>
              <a:ext uri="{FF2B5EF4-FFF2-40B4-BE49-F238E27FC236}">
                <a16:creationId xmlns:a16="http://schemas.microsoft.com/office/drawing/2014/main" id="{723BC412-A2F4-44AE-9B1A-B958B6105C9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a:solidFill>
                <a:schemeClr val="bg1"/>
              </a:solidFill>
              <a:latin typeface="Arial" panose="020B0604020202020204" pitchFamily="34" charset="0"/>
              <a:cs typeface="Arial" panose="020B0604020202020204" pitchFamily="34" charset="0"/>
            </a:endParaRPr>
          </a:p>
        </p:txBody>
      </p:sp>
      <p:graphicFrame>
        <p:nvGraphicFramePr>
          <p:cNvPr id="12" name="Diagram 11">
            <a:extLst>
              <a:ext uri="{FF2B5EF4-FFF2-40B4-BE49-F238E27FC236}">
                <a16:creationId xmlns:a16="http://schemas.microsoft.com/office/drawing/2014/main" id="{95870559-D6E5-48CF-9164-5B1FDE165D9F}"/>
              </a:ext>
            </a:extLst>
          </p:cNvPr>
          <p:cNvGraphicFramePr/>
          <p:nvPr>
            <p:extLst>
              <p:ext uri="{D42A27DB-BD31-4B8C-83A1-F6EECF244321}">
                <p14:modId xmlns:p14="http://schemas.microsoft.com/office/powerpoint/2010/main" val="352013779"/>
              </p:ext>
            </p:extLst>
          </p:nvPr>
        </p:nvGraphicFramePr>
        <p:xfrm>
          <a:off x="1874237" y="5219463"/>
          <a:ext cx="6281530" cy="1571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4">
            <a:extLst>
              <a:ext uri="{FF2B5EF4-FFF2-40B4-BE49-F238E27FC236}">
                <a16:creationId xmlns:a16="http://schemas.microsoft.com/office/drawing/2014/main" id="{0AE33916-5712-4218-BE26-1E3B54AB9844}"/>
              </a:ext>
            </a:extLst>
          </p:cNvPr>
          <p:cNvSpPr>
            <a:spLocks noGrp="1"/>
          </p:cNvSpPr>
          <p:nvPr>
            <p:ph type="sldNum" sz="quarter" idx="12"/>
          </p:nvPr>
        </p:nvSpPr>
        <p:spPr>
          <a:xfrm>
            <a:off x="0" y="6425470"/>
            <a:ext cx="638688" cy="365125"/>
          </a:xfrm>
        </p:spPr>
        <p:txBody>
          <a:bodyPr/>
          <a:lstStyle/>
          <a:p>
            <a:fld id="{8EF8534D-318E-A348-9800-21E29A2712FF}" type="slidenum">
              <a:rPr lang="en-US" smtClean="0"/>
              <a:pPr/>
              <a:t>11</a:t>
            </a:fld>
            <a:endParaRPr lang="en-US" dirty="0"/>
          </a:p>
        </p:txBody>
      </p:sp>
      <p:graphicFrame>
        <p:nvGraphicFramePr>
          <p:cNvPr id="8" name="Chart 7">
            <a:extLst>
              <a:ext uri="{FF2B5EF4-FFF2-40B4-BE49-F238E27FC236}">
                <a16:creationId xmlns:a16="http://schemas.microsoft.com/office/drawing/2014/main" id="{00000000-0008-0000-1000-000006000000}"/>
              </a:ext>
            </a:extLst>
          </p:cNvPr>
          <p:cNvGraphicFramePr>
            <a:graphicFrameLocks/>
          </p:cNvGraphicFramePr>
          <p:nvPr>
            <p:extLst>
              <p:ext uri="{D42A27DB-BD31-4B8C-83A1-F6EECF244321}">
                <p14:modId xmlns:p14="http://schemas.microsoft.com/office/powerpoint/2010/main" val="2839455565"/>
              </p:ext>
            </p:extLst>
          </p:nvPr>
        </p:nvGraphicFramePr>
        <p:xfrm>
          <a:off x="1371147" y="1364699"/>
          <a:ext cx="6736557" cy="416412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1314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0C1D678-0563-4940-9F3B-97C2C514E69B}"/>
              </a:ext>
            </a:extLst>
          </p:cNvPr>
          <p:cNvSpPr>
            <a:spLocks noGrp="1" noChangeArrowheads="1"/>
          </p:cNvSpPr>
          <p:nvPr>
            <p:ph type="title"/>
          </p:nvPr>
        </p:nvSpPr>
        <p:spPr>
          <a:xfrm>
            <a:off x="1150938" y="274638"/>
            <a:ext cx="7461250" cy="1143000"/>
          </a:xfrm>
        </p:spPr>
        <p:txBody>
          <a:bodyPr/>
          <a:lstStyle/>
          <a:p>
            <a:r>
              <a:rPr lang="en-US" altLang="en-US" dirty="0"/>
              <a:t>Proposed Water Impact Fees</a:t>
            </a:r>
          </a:p>
        </p:txBody>
      </p:sp>
      <p:sp>
        <p:nvSpPr>
          <p:cNvPr id="24579" name="Date Placeholder 3">
            <a:extLst>
              <a:ext uri="{FF2B5EF4-FFF2-40B4-BE49-F238E27FC236}">
                <a16:creationId xmlns:a16="http://schemas.microsoft.com/office/drawing/2014/main" id="{6D0725F6-0D21-4C7F-B72E-49086AB5FA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D9A652-AF4A-4CC5-BCBD-BD3591609A14}" type="datetime1">
              <a:rPr lang="en-US" altLang="en-US">
                <a:solidFill>
                  <a:srgbClr val="656565"/>
                </a:solidFill>
                <a:latin typeface="Arial" panose="020B0604020202020204" pitchFamily="34" charset="0"/>
                <a:cs typeface="Arial" panose="020B0604020202020204" pitchFamily="34" charset="0"/>
              </a:rPr>
              <a:pPr fontAlgn="base">
                <a:spcBef>
                  <a:spcPct val="0"/>
                </a:spcBef>
                <a:spcAft>
                  <a:spcPct val="0"/>
                </a:spcAft>
              </a:pPr>
              <a:t>4/28/2018</a:t>
            </a:fld>
            <a:endParaRPr lang="en-US" altLang="en-US" dirty="0">
              <a:solidFill>
                <a:srgbClr val="656565"/>
              </a:solidFill>
              <a:latin typeface="Arial" panose="020B0604020202020204" pitchFamily="34" charset="0"/>
              <a:cs typeface="Arial" panose="020B0604020202020204" pitchFamily="34" charset="0"/>
            </a:endParaRPr>
          </a:p>
        </p:txBody>
      </p:sp>
      <p:sp>
        <p:nvSpPr>
          <p:cNvPr id="24580" name="Slide Number Placeholder 4">
            <a:extLst>
              <a:ext uri="{FF2B5EF4-FFF2-40B4-BE49-F238E27FC236}">
                <a16:creationId xmlns:a16="http://schemas.microsoft.com/office/drawing/2014/main" id="{01C86CAA-40DE-4C82-A8E7-2F32C7480C2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a:solidFill>
                <a:schemeClr val="bg1"/>
              </a:solidFill>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66995B67-FE76-4216-A9AB-FB4EDBCDC957}"/>
              </a:ext>
            </a:extLst>
          </p:cNvPr>
          <p:cNvSpPr>
            <a:spLocks noGrp="1"/>
          </p:cNvSpPr>
          <p:nvPr>
            <p:ph type="sldNum" sz="quarter" idx="12"/>
          </p:nvPr>
        </p:nvSpPr>
        <p:spPr>
          <a:xfrm>
            <a:off x="0" y="6425470"/>
            <a:ext cx="638688" cy="365125"/>
          </a:xfrm>
        </p:spPr>
        <p:txBody>
          <a:bodyPr/>
          <a:lstStyle/>
          <a:p>
            <a:fld id="{8EF8534D-318E-A348-9800-21E29A2712FF}" type="slidenum">
              <a:rPr lang="en-US" smtClean="0"/>
              <a:pPr/>
              <a:t>12</a:t>
            </a:fld>
            <a:endParaRPr lang="en-US" dirty="0"/>
          </a:p>
        </p:txBody>
      </p:sp>
      <p:pic>
        <p:nvPicPr>
          <p:cNvPr id="2" name="Picture 1">
            <a:extLst>
              <a:ext uri="{FF2B5EF4-FFF2-40B4-BE49-F238E27FC236}">
                <a16:creationId xmlns:a16="http://schemas.microsoft.com/office/drawing/2014/main" id="{870D1F4E-D9E7-4014-952A-71A173E5AAFD}"/>
              </a:ext>
            </a:extLst>
          </p:cNvPr>
          <p:cNvPicPr>
            <a:picLocks noChangeAspect="1"/>
          </p:cNvPicPr>
          <p:nvPr/>
        </p:nvPicPr>
        <p:blipFill>
          <a:blip r:embed="rId2"/>
          <a:stretch>
            <a:fillRect/>
          </a:stretch>
        </p:blipFill>
        <p:spPr>
          <a:xfrm>
            <a:off x="2302707" y="1988033"/>
            <a:ext cx="4560056" cy="4497968"/>
          </a:xfrm>
          <a:prstGeom prst="rect">
            <a:avLst/>
          </a:prstGeom>
        </p:spPr>
      </p:pic>
      <p:sp>
        <p:nvSpPr>
          <p:cNvPr id="9" name="Content Placeholder 2">
            <a:extLst>
              <a:ext uri="{FF2B5EF4-FFF2-40B4-BE49-F238E27FC236}">
                <a16:creationId xmlns:a16="http://schemas.microsoft.com/office/drawing/2014/main" id="{CDFB17A8-C34B-4D19-B422-FBF7010CB3E6}"/>
              </a:ext>
            </a:extLst>
          </p:cNvPr>
          <p:cNvSpPr>
            <a:spLocks noGrp="1"/>
          </p:cNvSpPr>
          <p:nvPr>
            <p:ph idx="1"/>
          </p:nvPr>
        </p:nvSpPr>
        <p:spPr>
          <a:xfrm>
            <a:off x="1150938" y="1365250"/>
            <a:ext cx="7535862" cy="5060950"/>
          </a:xfrm>
        </p:spPr>
        <p:txBody>
          <a:bodyPr rtlCol="0">
            <a:normAutofit/>
          </a:bodyPr>
          <a:lstStyle/>
          <a:p>
            <a:pPr marL="0" indent="0" fontAlgn="auto">
              <a:spcAft>
                <a:spcPts val="0"/>
              </a:spcAft>
              <a:buNone/>
              <a:defRPr/>
            </a:pPr>
            <a:r>
              <a:rPr lang="en-US" dirty="0"/>
              <a:t>Recommendation: Multi-Family as Non-Residential</a:t>
            </a:r>
          </a:p>
        </p:txBody>
      </p:sp>
    </p:spTree>
    <p:extLst>
      <p:ext uri="{BB962C8B-B14F-4D97-AF65-F5344CB8AC3E}">
        <p14:creationId xmlns:p14="http://schemas.microsoft.com/office/powerpoint/2010/main" val="981483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0C1D678-0563-4940-9F3B-97C2C514E69B}"/>
              </a:ext>
            </a:extLst>
          </p:cNvPr>
          <p:cNvSpPr>
            <a:spLocks noGrp="1" noChangeArrowheads="1"/>
          </p:cNvSpPr>
          <p:nvPr>
            <p:ph type="title"/>
          </p:nvPr>
        </p:nvSpPr>
        <p:spPr>
          <a:xfrm>
            <a:off x="1150938" y="274638"/>
            <a:ext cx="7461250" cy="1143000"/>
          </a:xfrm>
        </p:spPr>
        <p:txBody>
          <a:bodyPr/>
          <a:lstStyle/>
          <a:p>
            <a:r>
              <a:rPr lang="en-US" altLang="en-US" dirty="0"/>
              <a:t>Original Proposed Monthly Rates</a:t>
            </a:r>
          </a:p>
        </p:txBody>
      </p:sp>
      <p:sp>
        <p:nvSpPr>
          <p:cNvPr id="24579" name="Date Placeholder 3">
            <a:extLst>
              <a:ext uri="{FF2B5EF4-FFF2-40B4-BE49-F238E27FC236}">
                <a16:creationId xmlns:a16="http://schemas.microsoft.com/office/drawing/2014/main" id="{6D0725F6-0D21-4C7F-B72E-49086AB5FA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D9A652-AF4A-4CC5-BCBD-BD3591609A14}" type="datetime1">
              <a:rPr lang="en-US" altLang="en-US">
                <a:solidFill>
                  <a:srgbClr val="656565"/>
                </a:solidFill>
                <a:latin typeface="Arial" panose="020B0604020202020204" pitchFamily="34" charset="0"/>
                <a:cs typeface="Arial" panose="020B0604020202020204" pitchFamily="34" charset="0"/>
              </a:rPr>
              <a:pPr fontAlgn="base">
                <a:spcBef>
                  <a:spcPct val="0"/>
                </a:spcBef>
                <a:spcAft>
                  <a:spcPct val="0"/>
                </a:spcAft>
              </a:pPr>
              <a:t>4/28/2018</a:t>
            </a:fld>
            <a:endParaRPr lang="en-US" altLang="en-US" dirty="0">
              <a:solidFill>
                <a:srgbClr val="656565"/>
              </a:solidFill>
              <a:latin typeface="Arial" panose="020B0604020202020204" pitchFamily="34" charset="0"/>
              <a:cs typeface="Arial" panose="020B0604020202020204" pitchFamily="34" charset="0"/>
            </a:endParaRPr>
          </a:p>
        </p:txBody>
      </p:sp>
      <p:sp>
        <p:nvSpPr>
          <p:cNvPr id="24580" name="Slide Number Placeholder 4">
            <a:extLst>
              <a:ext uri="{FF2B5EF4-FFF2-40B4-BE49-F238E27FC236}">
                <a16:creationId xmlns:a16="http://schemas.microsoft.com/office/drawing/2014/main" id="{01C86CAA-40DE-4C82-A8E7-2F32C7480C2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a:solidFill>
                <a:schemeClr val="bg1"/>
              </a:solidFill>
              <a:latin typeface="Arial" panose="020B0604020202020204" pitchFamily="34" charset="0"/>
              <a:cs typeface="Arial" panose="020B0604020202020204" pitchFamily="34" charset="0"/>
            </a:endParaRPr>
          </a:p>
        </p:txBody>
      </p:sp>
      <p:pic>
        <p:nvPicPr>
          <p:cNvPr id="24581" name="Picture 12">
            <a:extLst>
              <a:ext uri="{FF2B5EF4-FFF2-40B4-BE49-F238E27FC236}">
                <a16:creationId xmlns:a16="http://schemas.microsoft.com/office/drawing/2014/main" id="{DC3FAC28-7309-46AA-9D17-A51C977D6A97}"/>
              </a:ext>
            </a:extLst>
          </p:cNvPr>
          <p:cNvPicPr>
            <a:picLocks noChangeAspect="1" noChangeArrowheads="1"/>
          </p:cNvPicPr>
          <p:nvPr/>
        </p:nvPicPr>
        <p:blipFill>
          <a:blip r:embed="rId2"/>
          <a:stretch>
            <a:fillRect/>
          </a:stretch>
        </p:blipFill>
        <p:spPr bwMode="auto">
          <a:xfrm>
            <a:off x="259776" y="1503363"/>
            <a:ext cx="8873116" cy="30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a:extLst>
              <a:ext uri="{FF2B5EF4-FFF2-40B4-BE49-F238E27FC236}">
                <a16:creationId xmlns:a16="http://schemas.microsoft.com/office/drawing/2014/main" id="{66995B67-FE76-4216-A9AB-FB4EDBCDC957}"/>
              </a:ext>
            </a:extLst>
          </p:cNvPr>
          <p:cNvSpPr>
            <a:spLocks noGrp="1"/>
          </p:cNvSpPr>
          <p:nvPr>
            <p:ph type="sldNum" sz="quarter" idx="12"/>
          </p:nvPr>
        </p:nvSpPr>
        <p:spPr>
          <a:xfrm>
            <a:off x="0" y="6425470"/>
            <a:ext cx="638688" cy="365125"/>
          </a:xfrm>
        </p:spPr>
        <p:txBody>
          <a:bodyPr/>
          <a:lstStyle/>
          <a:p>
            <a:fld id="{8EF8534D-318E-A348-9800-21E29A2712FF}" type="slidenum">
              <a:rPr lang="en-US" smtClean="0"/>
              <a:pPr/>
              <a:t>13</a:t>
            </a:fld>
            <a:endParaRPr lang="en-US" dirty="0"/>
          </a:p>
        </p:txBody>
      </p:sp>
    </p:spTree>
    <p:extLst>
      <p:ext uri="{BB962C8B-B14F-4D97-AF65-F5344CB8AC3E}">
        <p14:creationId xmlns:p14="http://schemas.microsoft.com/office/powerpoint/2010/main" val="314003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81B2672-AE60-45B0-A1D2-F378BC1114F8}"/>
              </a:ext>
            </a:extLst>
          </p:cNvPr>
          <p:cNvSpPr>
            <a:spLocks noGrp="1" noChangeArrowheads="1"/>
          </p:cNvSpPr>
          <p:nvPr>
            <p:ph type="title"/>
          </p:nvPr>
        </p:nvSpPr>
        <p:spPr>
          <a:xfrm>
            <a:off x="1150938" y="274638"/>
            <a:ext cx="7461250" cy="1143000"/>
          </a:xfrm>
        </p:spPr>
        <p:txBody>
          <a:bodyPr/>
          <a:lstStyle/>
          <a:p>
            <a:r>
              <a:rPr lang="en-US" altLang="en-US" dirty="0"/>
              <a:t>Original Proposed Monthly Rates</a:t>
            </a:r>
          </a:p>
        </p:txBody>
      </p:sp>
      <p:sp>
        <p:nvSpPr>
          <p:cNvPr id="23555" name="Date Placeholder 3">
            <a:extLst>
              <a:ext uri="{FF2B5EF4-FFF2-40B4-BE49-F238E27FC236}">
                <a16:creationId xmlns:a16="http://schemas.microsoft.com/office/drawing/2014/main" id="{A2F68D4A-AE5D-4581-8CCD-9D6E1B7FFD3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98277F-942E-4AAE-BF2B-BCBA64624F07}" type="datetime1">
              <a:rPr lang="en-US" altLang="en-US">
                <a:solidFill>
                  <a:srgbClr val="656565"/>
                </a:solidFill>
                <a:latin typeface="Arial" panose="020B0604020202020204" pitchFamily="34" charset="0"/>
                <a:cs typeface="Arial" panose="020B0604020202020204" pitchFamily="34" charset="0"/>
              </a:rPr>
              <a:pPr fontAlgn="base">
                <a:spcBef>
                  <a:spcPct val="0"/>
                </a:spcBef>
                <a:spcAft>
                  <a:spcPct val="0"/>
                </a:spcAft>
              </a:pPr>
              <a:t>4/28/2018</a:t>
            </a:fld>
            <a:endParaRPr lang="en-US" altLang="en-US" dirty="0">
              <a:solidFill>
                <a:srgbClr val="656565"/>
              </a:solidFill>
              <a:latin typeface="Arial" panose="020B0604020202020204" pitchFamily="34" charset="0"/>
              <a:cs typeface="Arial" panose="020B0604020202020204" pitchFamily="34" charset="0"/>
            </a:endParaRPr>
          </a:p>
        </p:txBody>
      </p:sp>
      <p:sp>
        <p:nvSpPr>
          <p:cNvPr id="23556" name="Slide Number Placeholder 4">
            <a:extLst>
              <a:ext uri="{FF2B5EF4-FFF2-40B4-BE49-F238E27FC236}">
                <a16:creationId xmlns:a16="http://schemas.microsoft.com/office/drawing/2014/main" id="{589DA740-92ED-46D6-8A50-8AC9B751F14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a:solidFill>
                <a:schemeClr val="bg1"/>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116DA2B1-944F-4215-8202-6CC26833B3C2}"/>
              </a:ext>
            </a:extLst>
          </p:cNvPr>
          <p:cNvSpPr>
            <a:spLocks noGrp="1"/>
          </p:cNvSpPr>
          <p:nvPr>
            <p:ph idx="1"/>
          </p:nvPr>
        </p:nvSpPr>
        <p:spPr>
          <a:xfrm>
            <a:off x="777875" y="4041775"/>
            <a:ext cx="7535863" cy="1054100"/>
          </a:xfrm>
        </p:spPr>
        <p:txBody>
          <a:bodyPr rtlCol="0">
            <a:normAutofit/>
          </a:bodyPr>
          <a:lstStyle/>
          <a:p>
            <a:pPr marL="0" indent="0" fontAlgn="auto">
              <a:spcAft>
                <a:spcPts val="0"/>
              </a:spcAft>
              <a:buFont typeface="Arial"/>
              <a:buNone/>
              <a:defRPr/>
            </a:pPr>
            <a:endParaRPr lang="en-US" dirty="0"/>
          </a:p>
          <a:p>
            <a:pPr fontAlgn="auto">
              <a:spcAft>
                <a:spcPts val="0"/>
              </a:spcAft>
              <a:buFont typeface="Arial"/>
              <a:buChar char="•"/>
              <a:defRPr/>
            </a:pPr>
            <a:endParaRPr lang="en-US" dirty="0"/>
          </a:p>
        </p:txBody>
      </p:sp>
      <p:pic>
        <p:nvPicPr>
          <p:cNvPr id="23558" name="Picture 11">
            <a:extLst>
              <a:ext uri="{FF2B5EF4-FFF2-40B4-BE49-F238E27FC236}">
                <a16:creationId xmlns:a16="http://schemas.microsoft.com/office/drawing/2014/main" id="{69B71934-E244-46ED-9FC4-CBA86AA2BF03}"/>
              </a:ext>
            </a:extLst>
          </p:cNvPr>
          <p:cNvPicPr>
            <a:picLocks noChangeAspect="1" noChangeArrowheads="1"/>
          </p:cNvPicPr>
          <p:nvPr/>
        </p:nvPicPr>
        <p:blipFill>
          <a:blip r:embed="rId2"/>
          <a:stretch>
            <a:fillRect/>
          </a:stretch>
        </p:blipFill>
        <p:spPr bwMode="auto">
          <a:xfrm>
            <a:off x="33556" y="1308100"/>
            <a:ext cx="8978463" cy="436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a:extLst>
              <a:ext uri="{FF2B5EF4-FFF2-40B4-BE49-F238E27FC236}">
                <a16:creationId xmlns:a16="http://schemas.microsoft.com/office/drawing/2014/main" id="{727294D8-D83D-4642-B154-B80B72ECBF4F}"/>
              </a:ext>
            </a:extLst>
          </p:cNvPr>
          <p:cNvSpPr>
            <a:spLocks noGrp="1"/>
          </p:cNvSpPr>
          <p:nvPr>
            <p:ph type="sldNum" sz="quarter" idx="12"/>
          </p:nvPr>
        </p:nvSpPr>
        <p:spPr>
          <a:xfrm>
            <a:off x="0" y="6425470"/>
            <a:ext cx="638688" cy="365125"/>
          </a:xfrm>
        </p:spPr>
        <p:txBody>
          <a:bodyPr/>
          <a:lstStyle/>
          <a:p>
            <a:fld id="{8EF8534D-318E-A348-9800-21E29A2712FF}" type="slidenum">
              <a:rPr lang="en-US" smtClean="0"/>
              <a:pPr/>
              <a:t>14</a:t>
            </a:fld>
            <a:endParaRPr lang="en-US" dirty="0"/>
          </a:p>
        </p:txBody>
      </p:sp>
    </p:spTree>
    <p:extLst>
      <p:ext uri="{BB962C8B-B14F-4D97-AF65-F5344CB8AC3E}">
        <p14:creationId xmlns:p14="http://schemas.microsoft.com/office/powerpoint/2010/main" val="3850891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6592-9770-41C9-999B-AC67EFB2ED9D}"/>
              </a:ext>
            </a:extLst>
          </p:cNvPr>
          <p:cNvSpPr>
            <a:spLocks noGrp="1"/>
          </p:cNvSpPr>
          <p:nvPr>
            <p:ph type="title"/>
          </p:nvPr>
        </p:nvSpPr>
        <p:spPr>
          <a:xfrm>
            <a:off x="1151122" y="274638"/>
            <a:ext cx="7887775" cy="1143000"/>
          </a:xfrm>
        </p:spPr>
        <p:txBody>
          <a:bodyPr/>
          <a:lstStyle/>
          <a:p>
            <a:r>
              <a:rPr lang="en-US" dirty="0"/>
              <a:t>Monthly Residential Water Rate Survey</a:t>
            </a:r>
          </a:p>
        </p:txBody>
      </p:sp>
      <p:sp>
        <p:nvSpPr>
          <p:cNvPr id="3" name="Content Placeholder 2">
            <a:extLst>
              <a:ext uri="{FF2B5EF4-FFF2-40B4-BE49-F238E27FC236}">
                <a16:creationId xmlns:a16="http://schemas.microsoft.com/office/drawing/2014/main" id="{44F71AA7-7658-450A-A070-19842EAFE875}"/>
              </a:ext>
            </a:extLst>
          </p:cNvPr>
          <p:cNvSpPr>
            <a:spLocks noGrp="1"/>
          </p:cNvSpPr>
          <p:nvPr>
            <p:ph idx="1"/>
          </p:nvPr>
        </p:nvSpPr>
        <p:spPr>
          <a:xfrm>
            <a:off x="638688" y="5690344"/>
            <a:ext cx="8048112" cy="983505"/>
          </a:xfrm>
        </p:spPr>
        <p:txBody>
          <a:bodyPr>
            <a:normAutofit/>
          </a:bodyPr>
          <a:lstStyle/>
          <a:p>
            <a:pPr marL="0" indent="0">
              <a:buNone/>
            </a:pPr>
            <a:r>
              <a:rPr lang="en-US" sz="1800" dirty="0"/>
              <a:t>The Revised rate for Residential Single Family at 10 </a:t>
            </a:r>
            <a:r>
              <a:rPr lang="en-US" sz="1800" dirty="0" err="1"/>
              <a:t>ccf</a:t>
            </a:r>
            <a:r>
              <a:rPr lang="en-US" sz="1800" dirty="0"/>
              <a:t> is $58.60.  This puts the District between Paso and Templeton</a:t>
            </a:r>
          </a:p>
        </p:txBody>
      </p:sp>
      <p:sp>
        <p:nvSpPr>
          <p:cNvPr id="4" name="Date Placeholder 3">
            <a:extLst>
              <a:ext uri="{FF2B5EF4-FFF2-40B4-BE49-F238E27FC236}">
                <a16:creationId xmlns:a16="http://schemas.microsoft.com/office/drawing/2014/main" id="{ADA177D3-3D41-46F6-94A8-866CD257FEB4}"/>
              </a:ext>
            </a:extLst>
          </p:cNvPr>
          <p:cNvSpPr>
            <a:spLocks noGrp="1"/>
          </p:cNvSpPr>
          <p:nvPr>
            <p:ph type="dt" sz="half" idx="10"/>
          </p:nvPr>
        </p:nvSpPr>
        <p:spPr>
          <a:xfrm>
            <a:off x="1151122" y="6308725"/>
            <a:ext cx="1543358" cy="365125"/>
          </a:xfrm>
        </p:spPr>
        <p:txBody>
          <a:bodyPr/>
          <a:lstStyle/>
          <a:p>
            <a:fld id="{0BF9CBC4-46B4-A446-9DFC-B1ECE730231F}" type="datetime1">
              <a:rPr lang="en-US" smtClean="0"/>
              <a:t>4/28/2018</a:t>
            </a:fld>
            <a:endParaRPr lang="en-US" dirty="0"/>
          </a:p>
        </p:txBody>
      </p:sp>
      <p:sp>
        <p:nvSpPr>
          <p:cNvPr id="5" name="Slide Number Placeholder 4">
            <a:extLst>
              <a:ext uri="{FF2B5EF4-FFF2-40B4-BE49-F238E27FC236}">
                <a16:creationId xmlns:a16="http://schemas.microsoft.com/office/drawing/2014/main" id="{2A656AE7-7EE2-4CB6-BAFA-AB5C24B0FC2A}"/>
              </a:ext>
            </a:extLst>
          </p:cNvPr>
          <p:cNvSpPr>
            <a:spLocks noGrp="1"/>
          </p:cNvSpPr>
          <p:nvPr>
            <p:ph type="sldNum" sz="quarter" idx="12"/>
          </p:nvPr>
        </p:nvSpPr>
        <p:spPr/>
        <p:txBody>
          <a:bodyPr/>
          <a:lstStyle/>
          <a:p>
            <a:fld id="{8EF8534D-318E-A348-9800-21E29A2712FF}" type="slidenum">
              <a:rPr lang="en-US" smtClean="0"/>
              <a:pPr/>
              <a:t>15</a:t>
            </a:fld>
            <a:endParaRPr lang="en-US" dirty="0"/>
          </a:p>
        </p:txBody>
      </p:sp>
      <p:graphicFrame>
        <p:nvGraphicFramePr>
          <p:cNvPr id="7" name="Chart 6">
            <a:extLst>
              <a:ext uri="{FF2B5EF4-FFF2-40B4-BE49-F238E27FC236}">
                <a16:creationId xmlns:a16="http://schemas.microsoft.com/office/drawing/2014/main" id="{149FE2DA-5408-45C3-997A-9FB55D7510C3}"/>
              </a:ext>
            </a:extLst>
          </p:cNvPr>
          <p:cNvGraphicFramePr>
            <a:graphicFrameLocks/>
          </p:cNvGraphicFramePr>
          <p:nvPr>
            <p:extLst>
              <p:ext uri="{D42A27DB-BD31-4B8C-83A1-F6EECF244321}">
                <p14:modId xmlns:p14="http://schemas.microsoft.com/office/powerpoint/2010/main" val="490474774"/>
              </p:ext>
            </p:extLst>
          </p:nvPr>
        </p:nvGraphicFramePr>
        <p:xfrm>
          <a:off x="0" y="1059828"/>
          <a:ext cx="8933794" cy="46305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721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107" y="2145240"/>
            <a:ext cx="3462822" cy="1143000"/>
          </a:xfrm>
        </p:spPr>
        <p:txBody>
          <a:bodyPr/>
          <a:lstStyle/>
          <a:p>
            <a:r>
              <a:rPr lang="en-US" dirty="0"/>
              <a:t>Wastewater Enterprise</a:t>
            </a:r>
          </a:p>
        </p:txBody>
      </p:sp>
      <p:sp>
        <p:nvSpPr>
          <p:cNvPr id="4" name="Date Placeholder 3"/>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p:cNvSpPr>
            <a:spLocks noGrp="1"/>
          </p:cNvSpPr>
          <p:nvPr>
            <p:ph type="sldNum" sz="quarter" idx="12"/>
          </p:nvPr>
        </p:nvSpPr>
        <p:spPr/>
        <p:txBody>
          <a:bodyPr/>
          <a:lstStyle/>
          <a:p>
            <a:fld id="{8EF8534D-318E-A348-9800-21E29A2712FF}" type="slidenum">
              <a:rPr lang="en-US" smtClean="0"/>
              <a:pPr/>
              <a:t>16</a:t>
            </a:fld>
            <a:endParaRPr lang="en-US" dirty="0"/>
          </a:p>
        </p:txBody>
      </p:sp>
      <p:pic>
        <p:nvPicPr>
          <p:cNvPr id="8" name="Picture 7" descr="A close up of a grey background&#10;&#10;Description generated with high confidence">
            <a:extLst>
              <a:ext uri="{FF2B5EF4-FFF2-40B4-BE49-F238E27FC236}">
                <a16:creationId xmlns:a16="http://schemas.microsoft.com/office/drawing/2014/main" id="{C4C3BC55-A9BF-4069-BBFF-B36D259B437A}"/>
              </a:ext>
            </a:extLst>
          </p:cNvPr>
          <p:cNvPicPr>
            <a:picLocks noChangeAspect="1"/>
          </p:cNvPicPr>
          <p:nvPr/>
        </p:nvPicPr>
        <p:blipFill>
          <a:blip r:embed="rId2"/>
          <a:stretch>
            <a:fillRect/>
          </a:stretch>
        </p:blipFill>
        <p:spPr>
          <a:xfrm>
            <a:off x="4895850" y="152400"/>
            <a:ext cx="3962400" cy="4271963"/>
          </a:xfrm>
          <a:prstGeom prst="rect">
            <a:avLst/>
          </a:prstGeom>
          <a:effectLst>
            <a:reflection blurRad="6350" stA="50000" endA="300" endPos="90000" dir="5400000" sy="-100000" algn="bl" rotWithShape="0"/>
            <a:softEdge rad="127000"/>
          </a:effectLst>
        </p:spPr>
      </p:pic>
      <p:sp>
        <p:nvSpPr>
          <p:cNvPr id="7" name="Content Placeholder 6">
            <a:extLst>
              <a:ext uri="{FF2B5EF4-FFF2-40B4-BE49-F238E27FC236}">
                <a16:creationId xmlns:a16="http://schemas.microsoft.com/office/drawing/2014/main" id="{43AE2FE2-40DF-42A8-95DE-59735454DF5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699937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a:t>Wastewater Fund- Key Issues</a:t>
            </a:r>
          </a:p>
        </p:txBody>
      </p:sp>
      <p:sp>
        <p:nvSpPr>
          <p:cNvPr id="3" name="Content Placeholder 2"/>
          <p:cNvSpPr>
            <a:spLocks noGrp="1"/>
          </p:cNvSpPr>
          <p:nvPr>
            <p:ph idx="1"/>
          </p:nvPr>
        </p:nvSpPr>
        <p:spPr>
          <a:xfrm>
            <a:off x="1151122" y="1584196"/>
            <a:ext cx="7535678" cy="4525963"/>
          </a:xfrm>
        </p:spPr>
        <p:txBody>
          <a:bodyPr>
            <a:normAutofit/>
          </a:bodyPr>
          <a:lstStyle/>
          <a:p>
            <a:r>
              <a:rPr lang="en-US" b="1" dirty="0"/>
              <a:t>Operating fund deficit</a:t>
            </a:r>
          </a:p>
          <a:p>
            <a:pPr lvl="1"/>
            <a:r>
              <a:rPr lang="en-US" b="1" dirty="0"/>
              <a:t>FY 17/18 projected operating deficit $177,221</a:t>
            </a:r>
          </a:p>
          <a:p>
            <a:pPr lvl="1"/>
            <a:r>
              <a:rPr lang="en-US" b="1" dirty="0"/>
              <a:t>To only pay for existing operations (no capital or additional debt service), a 50% rate increase is needed</a:t>
            </a:r>
          </a:p>
          <a:p>
            <a:pPr lvl="1"/>
            <a:r>
              <a:rPr lang="en-US" b="1" dirty="0"/>
              <a:t>With no rate increase, the District will have zero funds in </a:t>
            </a:r>
            <a:br>
              <a:rPr lang="en-US" b="1" dirty="0"/>
            </a:br>
            <a:r>
              <a:rPr lang="en-US" b="1" dirty="0"/>
              <a:t>FY 21-22</a:t>
            </a:r>
          </a:p>
          <a:p>
            <a:pPr lvl="1"/>
            <a:endParaRPr lang="en-US" b="1" dirty="0"/>
          </a:p>
          <a:p>
            <a:r>
              <a:rPr lang="en-US" b="1" dirty="0"/>
              <a:t>Projected reserves end of FY 17/18</a:t>
            </a:r>
          </a:p>
          <a:p>
            <a:pPr lvl="1"/>
            <a:r>
              <a:rPr lang="en-US" b="1" dirty="0"/>
              <a:t>Operating:  $0</a:t>
            </a:r>
          </a:p>
          <a:p>
            <a:pPr lvl="1"/>
            <a:r>
              <a:rPr lang="en-US" b="1" dirty="0"/>
              <a:t>Capacity:	   $372,194</a:t>
            </a:r>
          </a:p>
          <a:p>
            <a:pPr lvl="1"/>
            <a:endParaRPr lang="en-US" b="1" dirty="0"/>
          </a:p>
          <a:p>
            <a:r>
              <a:rPr lang="en-US" b="1" dirty="0"/>
              <a:t>Ten-Year Capital Plan (Adjusted for Inflation)</a:t>
            </a:r>
          </a:p>
          <a:p>
            <a:pPr lvl="1"/>
            <a:r>
              <a:rPr lang="en-US" b="1" dirty="0"/>
              <a:t>$12.7 million</a:t>
            </a:r>
          </a:p>
          <a:p>
            <a:pPr lvl="1"/>
            <a:endParaRPr lang="en-US" b="1" dirty="0"/>
          </a:p>
          <a:p>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p:cNvSpPr>
            <a:spLocks noGrp="1"/>
          </p:cNvSpPr>
          <p:nvPr>
            <p:ph type="sldNum" sz="quarter" idx="12"/>
          </p:nvPr>
        </p:nvSpPr>
        <p:spPr/>
        <p:txBody>
          <a:bodyPr/>
          <a:lstStyle/>
          <a:p>
            <a:fld id="{8EF8534D-318E-A348-9800-21E29A2712FF}" type="slidenum">
              <a:rPr lang="en-US" smtClean="0"/>
              <a:pPr/>
              <a:t>17</a:t>
            </a:fld>
            <a:endParaRPr lang="en-US" dirty="0"/>
          </a:p>
        </p:txBody>
      </p:sp>
    </p:spTree>
    <p:extLst>
      <p:ext uri="{BB962C8B-B14F-4D97-AF65-F5344CB8AC3E}">
        <p14:creationId xmlns:p14="http://schemas.microsoft.com/office/powerpoint/2010/main" val="283741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16D4-1FCA-4CD3-8A5D-DC8C33368FF4}"/>
              </a:ext>
            </a:extLst>
          </p:cNvPr>
          <p:cNvSpPr>
            <a:spLocks noGrp="1"/>
          </p:cNvSpPr>
          <p:nvPr>
            <p:ph type="title"/>
          </p:nvPr>
        </p:nvSpPr>
        <p:spPr/>
        <p:txBody>
          <a:bodyPr/>
          <a:lstStyle/>
          <a:p>
            <a:r>
              <a:rPr lang="en-US" dirty="0"/>
              <a:t>Wastewater FY 18-19 Operating Budget</a:t>
            </a:r>
          </a:p>
        </p:txBody>
      </p:sp>
      <p:sp>
        <p:nvSpPr>
          <p:cNvPr id="3" name="Content Placeholder 2">
            <a:extLst>
              <a:ext uri="{FF2B5EF4-FFF2-40B4-BE49-F238E27FC236}">
                <a16:creationId xmlns:a16="http://schemas.microsoft.com/office/drawing/2014/main" id="{C28FBB59-E8A9-490A-9CB9-6A732A88FA35}"/>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8661028F-DDFC-464D-9E60-9A16E4F28582}"/>
              </a:ext>
            </a:extLst>
          </p:cNvPr>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a:extLst>
              <a:ext uri="{FF2B5EF4-FFF2-40B4-BE49-F238E27FC236}">
                <a16:creationId xmlns:a16="http://schemas.microsoft.com/office/drawing/2014/main" id="{91E123F1-85E0-4ADD-9672-F3E183818F1C}"/>
              </a:ext>
            </a:extLst>
          </p:cNvPr>
          <p:cNvSpPr>
            <a:spLocks noGrp="1"/>
          </p:cNvSpPr>
          <p:nvPr>
            <p:ph type="sldNum" sz="quarter" idx="12"/>
          </p:nvPr>
        </p:nvSpPr>
        <p:spPr/>
        <p:txBody>
          <a:bodyPr/>
          <a:lstStyle/>
          <a:p>
            <a:fld id="{8EF8534D-318E-A348-9800-21E29A2712FF}" type="slidenum">
              <a:rPr lang="en-US" smtClean="0"/>
              <a:pPr/>
              <a:t>18</a:t>
            </a:fld>
            <a:endParaRPr lang="en-US" dirty="0"/>
          </a:p>
        </p:txBody>
      </p:sp>
      <p:graphicFrame>
        <p:nvGraphicFramePr>
          <p:cNvPr id="7" name="Chart 6">
            <a:extLst>
              <a:ext uri="{FF2B5EF4-FFF2-40B4-BE49-F238E27FC236}">
                <a16:creationId xmlns:a16="http://schemas.microsoft.com/office/drawing/2014/main" id="{E8128CDA-83C3-4E20-ABEB-7D939076230A}"/>
              </a:ext>
            </a:extLst>
          </p:cNvPr>
          <p:cNvGraphicFramePr>
            <a:graphicFrameLocks/>
          </p:cNvGraphicFramePr>
          <p:nvPr>
            <p:extLst>
              <p:ext uri="{D42A27DB-BD31-4B8C-83A1-F6EECF244321}">
                <p14:modId xmlns:p14="http://schemas.microsoft.com/office/powerpoint/2010/main" val="2949892239"/>
              </p:ext>
            </p:extLst>
          </p:nvPr>
        </p:nvGraphicFramePr>
        <p:xfrm>
          <a:off x="819807" y="1367714"/>
          <a:ext cx="7792726" cy="50577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350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16D4-1FCA-4CD3-8A5D-DC8C33368FF4}"/>
              </a:ext>
            </a:extLst>
          </p:cNvPr>
          <p:cNvSpPr>
            <a:spLocks noGrp="1"/>
          </p:cNvSpPr>
          <p:nvPr>
            <p:ph type="title"/>
          </p:nvPr>
        </p:nvSpPr>
        <p:spPr/>
        <p:txBody>
          <a:bodyPr/>
          <a:lstStyle/>
          <a:p>
            <a:r>
              <a:rPr lang="en-US" dirty="0"/>
              <a:t>Wastewater Five-Year Financial Plan With No Rate Increase</a:t>
            </a:r>
          </a:p>
        </p:txBody>
      </p:sp>
      <p:sp>
        <p:nvSpPr>
          <p:cNvPr id="3" name="Content Placeholder 2">
            <a:extLst>
              <a:ext uri="{FF2B5EF4-FFF2-40B4-BE49-F238E27FC236}">
                <a16:creationId xmlns:a16="http://schemas.microsoft.com/office/drawing/2014/main" id="{C28FBB59-E8A9-490A-9CB9-6A732A88FA35}"/>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8661028F-DDFC-464D-9E60-9A16E4F28582}"/>
              </a:ext>
            </a:extLst>
          </p:cNvPr>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a:extLst>
              <a:ext uri="{FF2B5EF4-FFF2-40B4-BE49-F238E27FC236}">
                <a16:creationId xmlns:a16="http://schemas.microsoft.com/office/drawing/2014/main" id="{91E123F1-85E0-4ADD-9672-F3E183818F1C}"/>
              </a:ext>
            </a:extLst>
          </p:cNvPr>
          <p:cNvSpPr>
            <a:spLocks noGrp="1"/>
          </p:cNvSpPr>
          <p:nvPr>
            <p:ph type="sldNum" sz="quarter" idx="12"/>
          </p:nvPr>
        </p:nvSpPr>
        <p:spPr/>
        <p:txBody>
          <a:bodyPr/>
          <a:lstStyle/>
          <a:p>
            <a:fld id="{8EF8534D-318E-A348-9800-21E29A2712FF}" type="slidenum">
              <a:rPr lang="en-US" smtClean="0"/>
              <a:pPr/>
              <a:t>19</a:t>
            </a:fld>
            <a:endParaRPr lang="en-US" dirty="0"/>
          </a:p>
        </p:txBody>
      </p:sp>
      <p:graphicFrame>
        <p:nvGraphicFramePr>
          <p:cNvPr id="6" name="Chart 5">
            <a:extLst>
              <a:ext uri="{FF2B5EF4-FFF2-40B4-BE49-F238E27FC236}">
                <a16:creationId xmlns:a16="http://schemas.microsoft.com/office/drawing/2014/main" id="{00000000-0008-0000-0900-000002000000}"/>
              </a:ext>
            </a:extLst>
          </p:cNvPr>
          <p:cNvGraphicFramePr>
            <a:graphicFrameLocks/>
          </p:cNvGraphicFramePr>
          <p:nvPr>
            <p:extLst/>
          </p:nvPr>
        </p:nvGraphicFramePr>
        <p:xfrm>
          <a:off x="914353" y="1922008"/>
          <a:ext cx="8009216" cy="4096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558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513" y="2816044"/>
            <a:ext cx="2537587" cy="1143000"/>
          </a:xfrm>
        </p:spPr>
        <p:txBody>
          <a:bodyPr/>
          <a:lstStyle/>
          <a:p>
            <a:r>
              <a:rPr lang="en-US" dirty="0"/>
              <a:t>Water Enterprise</a:t>
            </a:r>
          </a:p>
        </p:txBody>
      </p:sp>
      <p:sp>
        <p:nvSpPr>
          <p:cNvPr id="4" name="Date Placeholder 3"/>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p:cNvSpPr>
            <a:spLocks noGrp="1"/>
          </p:cNvSpPr>
          <p:nvPr>
            <p:ph type="sldNum" sz="quarter" idx="12"/>
          </p:nvPr>
        </p:nvSpPr>
        <p:spPr/>
        <p:txBody>
          <a:bodyPr/>
          <a:lstStyle/>
          <a:p>
            <a:fld id="{8EF8534D-318E-A348-9800-21E29A2712FF}" type="slidenum">
              <a:rPr lang="en-US" smtClean="0"/>
              <a:pPr/>
              <a:t>2</a:t>
            </a:fld>
            <a:endParaRPr lang="en-US" dirty="0"/>
          </a:p>
        </p:txBody>
      </p:sp>
      <p:pic>
        <p:nvPicPr>
          <p:cNvPr id="13" name="Picture 12">
            <a:extLst>
              <a:ext uri="{FF2B5EF4-FFF2-40B4-BE49-F238E27FC236}">
                <a16:creationId xmlns:a16="http://schemas.microsoft.com/office/drawing/2014/main" id="{31D1FC62-888C-49CC-905F-6F0AC42A4AE0}"/>
              </a:ext>
            </a:extLst>
          </p:cNvPr>
          <p:cNvPicPr>
            <a:picLocks noChangeAspect="1"/>
          </p:cNvPicPr>
          <p:nvPr/>
        </p:nvPicPr>
        <p:blipFill>
          <a:blip r:embed="rId2">
            <a:clrChange>
              <a:clrFrom>
                <a:srgbClr val="EEF7FE"/>
              </a:clrFrom>
              <a:clrTo>
                <a:srgbClr val="EEF7FE">
                  <a:alpha val="0"/>
                </a:srgbClr>
              </a:clrTo>
            </a:clrChange>
          </a:blip>
          <a:stretch>
            <a:fillRect/>
          </a:stretch>
        </p:blipFill>
        <p:spPr>
          <a:xfrm>
            <a:off x="3781245" y="42193"/>
            <a:ext cx="5362755" cy="3552825"/>
          </a:xfrm>
          <a:prstGeom prst="roundRect">
            <a:avLst>
              <a:gd name="adj" fmla="val 8594"/>
            </a:avLst>
          </a:prstGeom>
          <a:noFill/>
          <a:ln>
            <a:noFill/>
          </a:ln>
          <a:effectLst>
            <a:reflection blurRad="6350" stA="50000" endA="300" endPos="90000" dir="5400000" sy="-100000" algn="bl" rotWithShape="0"/>
          </a:effectLst>
        </p:spPr>
      </p:pic>
    </p:spTree>
    <p:extLst>
      <p:ext uri="{BB962C8B-B14F-4D97-AF65-F5344CB8AC3E}">
        <p14:creationId xmlns:p14="http://schemas.microsoft.com/office/powerpoint/2010/main" val="2853110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Five-Year Wastewater Financial Plan</a:t>
            </a:r>
          </a:p>
        </p:txBody>
      </p:sp>
      <p:sp>
        <p:nvSpPr>
          <p:cNvPr id="4" name="Date Placeholder 3"/>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p:cNvSpPr>
            <a:spLocks noGrp="1"/>
          </p:cNvSpPr>
          <p:nvPr>
            <p:ph type="sldNum" sz="quarter" idx="12"/>
          </p:nvPr>
        </p:nvSpPr>
        <p:spPr/>
        <p:txBody>
          <a:bodyPr/>
          <a:lstStyle/>
          <a:p>
            <a:fld id="{8EF8534D-318E-A348-9800-21E29A2712FF}" type="slidenum">
              <a:rPr lang="en-US" smtClean="0"/>
              <a:pPr/>
              <a:t>20</a:t>
            </a:fld>
            <a:endParaRPr lang="en-US" dirty="0"/>
          </a:p>
        </p:txBody>
      </p:sp>
      <p:sp>
        <p:nvSpPr>
          <p:cNvPr id="8" name="Rectangle 7">
            <a:extLst>
              <a:ext uri="{FF2B5EF4-FFF2-40B4-BE49-F238E27FC236}">
                <a16:creationId xmlns:a16="http://schemas.microsoft.com/office/drawing/2014/main" id="{0D7CA981-4AC9-4E73-939E-216DFCF942FC}"/>
              </a:ext>
            </a:extLst>
          </p:cNvPr>
          <p:cNvSpPr/>
          <p:nvPr/>
        </p:nvSpPr>
        <p:spPr>
          <a:xfrm>
            <a:off x="638688" y="1237596"/>
            <a:ext cx="6732324" cy="461665"/>
          </a:xfrm>
          <a:prstGeom prst="rect">
            <a:avLst/>
          </a:prstGeom>
        </p:spPr>
        <p:txBody>
          <a:bodyPr wrap="square">
            <a:spAutoFit/>
          </a:bodyPr>
          <a:lstStyle/>
          <a:p>
            <a:pPr marL="342900" lvl="0" indent="-342900">
              <a:spcBef>
                <a:spcPct val="20000"/>
              </a:spcBef>
              <a:buClr>
                <a:prstClr val="black"/>
              </a:buClr>
              <a:buFont typeface="Arial"/>
              <a:buChar char="•"/>
            </a:pPr>
            <a:r>
              <a:rPr lang="en-US" sz="2400" dirty="0">
                <a:solidFill>
                  <a:srgbClr val="656565"/>
                </a:solidFill>
                <a:latin typeface="Arial"/>
                <a:cs typeface="Arial"/>
              </a:rPr>
              <a:t>Original Projected Rate Revenue Increases </a:t>
            </a:r>
          </a:p>
        </p:txBody>
      </p:sp>
      <p:pic>
        <p:nvPicPr>
          <p:cNvPr id="11" name="Picture 10">
            <a:extLst>
              <a:ext uri="{FF2B5EF4-FFF2-40B4-BE49-F238E27FC236}">
                <a16:creationId xmlns:a16="http://schemas.microsoft.com/office/drawing/2014/main" id="{D998ABEE-D7A8-47FA-9FB3-47007D6F4201}"/>
              </a:ext>
            </a:extLst>
          </p:cNvPr>
          <p:cNvPicPr>
            <a:picLocks noChangeAspect="1"/>
          </p:cNvPicPr>
          <p:nvPr/>
        </p:nvPicPr>
        <p:blipFill>
          <a:blip r:embed="rId2"/>
          <a:stretch>
            <a:fillRect/>
          </a:stretch>
        </p:blipFill>
        <p:spPr>
          <a:xfrm>
            <a:off x="1052761" y="1730018"/>
            <a:ext cx="6447349" cy="741332"/>
          </a:xfrm>
          <a:prstGeom prst="rect">
            <a:avLst/>
          </a:prstGeom>
        </p:spPr>
      </p:pic>
      <p:graphicFrame>
        <p:nvGraphicFramePr>
          <p:cNvPr id="9" name="Chart 8">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192869383"/>
              </p:ext>
            </p:extLst>
          </p:nvPr>
        </p:nvGraphicFramePr>
        <p:xfrm>
          <a:off x="638688" y="2428235"/>
          <a:ext cx="8505311" cy="4155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9125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922" y="274638"/>
            <a:ext cx="7565611" cy="1143000"/>
          </a:xfrm>
        </p:spPr>
        <p:txBody>
          <a:bodyPr>
            <a:normAutofit/>
          </a:bodyPr>
          <a:lstStyle/>
          <a:p>
            <a:r>
              <a:rPr lang="en-US" sz="3100" dirty="0"/>
              <a:t>Wastewater Financial Plan Comparison</a:t>
            </a:r>
          </a:p>
        </p:txBody>
      </p:sp>
      <p:sp>
        <p:nvSpPr>
          <p:cNvPr id="4" name="Date Placeholder 3"/>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p:cNvSpPr>
            <a:spLocks noGrp="1"/>
          </p:cNvSpPr>
          <p:nvPr>
            <p:ph type="sldNum" sz="quarter" idx="12"/>
          </p:nvPr>
        </p:nvSpPr>
        <p:spPr/>
        <p:txBody>
          <a:bodyPr/>
          <a:lstStyle/>
          <a:p>
            <a:fld id="{8EF8534D-318E-A348-9800-21E29A2712FF}" type="slidenum">
              <a:rPr lang="en-US" smtClean="0"/>
              <a:pPr/>
              <a:t>21</a:t>
            </a:fld>
            <a:endParaRPr lang="en-US" dirty="0"/>
          </a:p>
        </p:txBody>
      </p:sp>
      <p:sp>
        <p:nvSpPr>
          <p:cNvPr id="8" name="Rectangle 7">
            <a:extLst>
              <a:ext uri="{FF2B5EF4-FFF2-40B4-BE49-F238E27FC236}">
                <a16:creationId xmlns:a16="http://schemas.microsoft.com/office/drawing/2014/main" id="{0D7CA981-4AC9-4E73-939E-216DFCF942FC}"/>
              </a:ext>
            </a:extLst>
          </p:cNvPr>
          <p:cNvSpPr/>
          <p:nvPr/>
        </p:nvSpPr>
        <p:spPr>
          <a:xfrm>
            <a:off x="638688" y="1237596"/>
            <a:ext cx="6732324" cy="461665"/>
          </a:xfrm>
          <a:prstGeom prst="rect">
            <a:avLst/>
          </a:prstGeom>
        </p:spPr>
        <p:txBody>
          <a:bodyPr wrap="square">
            <a:spAutoFit/>
          </a:bodyPr>
          <a:lstStyle/>
          <a:p>
            <a:pPr marL="342900" lvl="0" indent="-342900">
              <a:spcBef>
                <a:spcPct val="20000"/>
              </a:spcBef>
              <a:buClr>
                <a:prstClr val="black"/>
              </a:buClr>
              <a:buFont typeface="Arial"/>
              <a:buChar char="•"/>
            </a:pPr>
            <a:r>
              <a:rPr lang="en-US" sz="2400" dirty="0">
                <a:solidFill>
                  <a:srgbClr val="656565"/>
                </a:solidFill>
                <a:latin typeface="Arial"/>
                <a:cs typeface="Arial"/>
              </a:rPr>
              <a:t>Original Projected Rate Revenue Increases </a:t>
            </a:r>
          </a:p>
        </p:txBody>
      </p:sp>
      <p:pic>
        <p:nvPicPr>
          <p:cNvPr id="11" name="Picture 10">
            <a:extLst>
              <a:ext uri="{FF2B5EF4-FFF2-40B4-BE49-F238E27FC236}">
                <a16:creationId xmlns:a16="http://schemas.microsoft.com/office/drawing/2014/main" id="{D998ABEE-D7A8-47FA-9FB3-47007D6F4201}"/>
              </a:ext>
            </a:extLst>
          </p:cNvPr>
          <p:cNvPicPr>
            <a:picLocks noChangeAspect="1"/>
          </p:cNvPicPr>
          <p:nvPr/>
        </p:nvPicPr>
        <p:blipFill>
          <a:blip r:embed="rId2"/>
          <a:stretch>
            <a:fillRect/>
          </a:stretch>
        </p:blipFill>
        <p:spPr>
          <a:xfrm>
            <a:off x="1151122" y="1747667"/>
            <a:ext cx="6447349" cy="741332"/>
          </a:xfrm>
          <a:prstGeom prst="rect">
            <a:avLst/>
          </a:prstGeom>
        </p:spPr>
      </p:pic>
      <p:sp>
        <p:nvSpPr>
          <p:cNvPr id="3" name="TextBox 2">
            <a:extLst>
              <a:ext uri="{FF2B5EF4-FFF2-40B4-BE49-F238E27FC236}">
                <a16:creationId xmlns:a16="http://schemas.microsoft.com/office/drawing/2014/main" id="{F108E450-223C-46AC-B662-A2EDD4856CDB}"/>
              </a:ext>
            </a:extLst>
          </p:cNvPr>
          <p:cNvSpPr txBox="1"/>
          <p:nvPr/>
        </p:nvSpPr>
        <p:spPr>
          <a:xfrm>
            <a:off x="1151122" y="3274556"/>
            <a:ext cx="6447349" cy="461665"/>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Revised</a:t>
            </a:r>
            <a:r>
              <a:rPr lang="en-US" sz="2400" dirty="0">
                <a:latin typeface="Arial" panose="020B0604020202020204" pitchFamily="34" charset="0"/>
                <a:cs typeface="Arial" panose="020B0604020202020204" pitchFamily="34" charset="0"/>
              </a:rPr>
              <a:t> Rate Revenue Increase</a:t>
            </a:r>
          </a:p>
        </p:txBody>
      </p:sp>
      <p:sp>
        <p:nvSpPr>
          <p:cNvPr id="6" name="TextBox 5">
            <a:extLst>
              <a:ext uri="{FF2B5EF4-FFF2-40B4-BE49-F238E27FC236}">
                <a16:creationId xmlns:a16="http://schemas.microsoft.com/office/drawing/2014/main" id="{46AAA5BB-9119-4160-AB22-ED9BD30C4E16}"/>
              </a:ext>
            </a:extLst>
          </p:cNvPr>
          <p:cNvSpPr txBox="1"/>
          <p:nvPr/>
        </p:nvSpPr>
        <p:spPr>
          <a:xfrm>
            <a:off x="1151122" y="3787117"/>
            <a:ext cx="6849768" cy="2308324"/>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FY 18-19        FY 19-20       FY 20-21       FY 21-22      FY 22-23</a:t>
            </a:r>
          </a:p>
          <a:p>
            <a:r>
              <a:rPr lang="en-US" dirty="0">
                <a:latin typeface="Arial" panose="020B0604020202020204" pitchFamily="34" charset="0"/>
                <a:cs typeface="Arial" panose="020B0604020202020204" pitchFamily="34" charset="0"/>
              </a:rPr>
              <a:t>    90%	            25%	            10%			5%		     4.5%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rate increase would result in fixed charges for 18-19;</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Single Family	Multi Family		Commercial</a:t>
            </a:r>
          </a:p>
          <a:p>
            <a:r>
              <a:rPr lang="en-US" dirty="0">
                <a:latin typeface="Arial" panose="020B0604020202020204" pitchFamily="34" charset="0"/>
                <a:cs typeface="Arial" panose="020B0604020202020204" pitchFamily="34" charset="0"/>
              </a:rPr>
              <a:t>$71.81			$44.88			$54.04</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114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0C92364-CD0D-4AF5-9A7B-F008D10E4314}"/>
              </a:ext>
            </a:extLst>
          </p:cNvPr>
          <p:cNvSpPr>
            <a:spLocks noGrp="1" noChangeArrowheads="1"/>
          </p:cNvSpPr>
          <p:nvPr>
            <p:ph type="title"/>
          </p:nvPr>
        </p:nvSpPr>
        <p:spPr>
          <a:xfrm>
            <a:off x="1150938" y="274638"/>
            <a:ext cx="7461250" cy="1143000"/>
          </a:xfrm>
        </p:spPr>
        <p:txBody>
          <a:bodyPr/>
          <a:lstStyle/>
          <a:p>
            <a:r>
              <a:rPr lang="en-US" altLang="en-US" dirty="0"/>
              <a:t>Ten-Year Wastewater Capital Plan</a:t>
            </a:r>
          </a:p>
        </p:txBody>
      </p:sp>
      <p:sp>
        <p:nvSpPr>
          <p:cNvPr id="26627" name="Content Placeholder 2">
            <a:extLst>
              <a:ext uri="{FF2B5EF4-FFF2-40B4-BE49-F238E27FC236}">
                <a16:creationId xmlns:a16="http://schemas.microsoft.com/office/drawing/2014/main" id="{54ABFCD8-D5B1-4F05-B3EA-757A5A61FDDE}"/>
              </a:ext>
            </a:extLst>
          </p:cNvPr>
          <p:cNvSpPr>
            <a:spLocks noGrp="1" noChangeArrowheads="1"/>
          </p:cNvSpPr>
          <p:nvPr>
            <p:ph idx="1"/>
          </p:nvPr>
        </p:nvSpPr>
        <p:spPr>
          <a:xfrm>
            <a:off x="1114425" y="1179513"/>
            <a:ext cx="7535863" cy="4525962"/>
          </a:xfrm>
        </p:spPr>
        <p:txBody>
          <a:bodyPr/>
          <a:lstStyle/>
          <a:p>
            <a:r>
              <a:rPr lang="en-US" altLang="en-US" dirty="0">
                <a:latin typeface="Arial" panose="020B0604020202020204" pitchFamily="34" charset="0"/>
                <a:cs typeface="Arial" panose="020B0604020202020204" pitchFamily="34" charset="0"/>
              </a:rPr>
              <a:t>Total Capital Spending </a:t>
            </a:r>
            <a:r>
              <a:rPr lang="en-US" altLang="en-US" b="1" dirty="0">
                <a:latin typeface="Arial" panose="020B0604020202020204" pitchFamily="34" charset="0"/>
                <a:cs typeface="Arial" panose="020B0604020202020204" pitchFamily="34" charset="0"/>
              </a:rPr>
              <a:t>$12.7 Million</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26628" name="Date Placeholder 3">
            <a:extLst>
              <a:ext uri="{FF2B5EF4-FFF2-40B4-BE49-F238E27FC236}">
                <a16:creationId xmlns:a16="http://schemas.microsoft.com/office/drawing/2014/main" id="{EDB5BBD0-E4B2-457E-B462-9402360EB56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D6AB91-95B7-46D2-963B-CB75723392CB}" type="datetime1">
              <a:rPr lang="en-US" altLang="en-US">
                <a:solidFill>
                  <a:srgbClr val="656565"/>
                </a:solidFill>
                <a:latin typeface="Arial" panose="020B0604020202020204" pitchFamily="34" charset="0"/>
                <a:cs typeface="Arial" panose="020B0604020202020204" pitchFamily="34" charset="0"/>
              </a:rPr>
              <a:pPr fontAlgn="base">
                <a:spcBef>
                  <a:spcPct val="0"/>
                </a:spcBef>
                <a:spcAft>
                  <a:spcPct val="0"/>
                </a:spcAft>
              </a:pPr>
              <a:t>4/28/2018</a:t>
            </a:fld>
            <a:endParaRPr lang="en-US" altLang="en-US" dirty="0">
              <a:solidFill>
                <a:srgbClr val="656565"/>
              </a:solidFill>
              <a:latin typeface="Arial" panose="020B0604020202020204" pitchFamily="34" charset="0"/>
              <a:cs typeface="Arial" panose="020B0604020202020204" pitchFamily="34" charset="0"/>
            </a:endParaRPr>
          </a:p>
        </p:txBody>
      </p:sp>
      <p:sp>
        <p:nvSpPr>
          <p:cNvPr id="26629" name="Slide Number Placeholder 4">
            <a:extLst>
              <a:ext uri="{FF2B5EF4-FFF2-40B4-BE49-F238E27FC236}">
                <a16:creationId xmlns:a16="http://schemas.microsoft.com/office/drawing/2014/main" id="{4EB6C6D5-F181-4E8B-B39A-CE52BB1E7C7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a:solidFill>
                <a:schemeClr val="bg1"/>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00000000-0008-0000-0D00-000003000000}"/>
              </a:ext>
            </a:extLst>
          </p:cNvPr>
          <p:cNvGraphicFramePr>
            <a:graphicFrameLocks/>
          </p:cNvGraphicFramePr>
          <p:nvPr/>
        </p:nvGraphicFramePr>
        <p:xfrm>
          <a:off x="819060" y="1619589"/>
          <a:ext cx="8025918" cy="3708526"/>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4">
            <a:extLst>
              <a:ext uri="{FF2B5EF4-FFF2-40B4-BE49-F238E27FC236}">
                <a16:creationId xmlns:a16="http://schemas.microsoft.com/office/drawing/2014/main" id="{BE4DEBBB-635E-416D-B5C0-CDF4E2B6D82F}"/>
              </a:ext>
            </a:extLst>
          </p:cNvPr>
          <p:cNvSpPr>
            <a:spLocks noGrp="1"/>
          </p:cNvSpPr>
          <p:nvPr>
            <p:ph type="sldNum" sz="quarter" idx="12"/>
          </p:nvPr>
        </p:nvSpPr>
        <p:spPr>
          <a:xfrm>
            <a:off x="0" y="6425470"/>
            <a:ext cx="638688" cy="365125"/>
          </a:xfrm>
        </p:spPr>
        <p:txBody>
          <a:bodyPr/>
          <a:lstStyle/>
          <a:p>
            <a:fld id="{8EF8534D-318E-A348-9800-21E29A2712FF}" type="slidenum">
              <a:rPr lang="en-US" smtClean="0"/>
              <a:pPr/>
              <a:t>22</a:t>
            </a:fld>
            <a:endParaRPr lang="en-US" dirty="0"/>
          </a:p>
        </p:txBody>
      </p:sp>
    </p:spTree>
    <p:extLst>
      <p:ext uri="{BB962C8B-B14F-4D97-AF65-F5344CB8AC3E}">
        <p14:creationId xmlns:p14="http://schemas.microsoft.com/office/powerpoint/2010/main" val="3855660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0C92364-CD0D-4AF5-9A7B-F008D10E4314}"/>
              </a:ext>
            </a:extLst>
          </p:cNvPr>
          <p:cNvSpPr>
            <a:spLocks noGrp="1" noChangeArrowheads="1"/>
          </p:cNvSpPr>
          <p:nvPr>
            <p:ph type="title"/>
          </p:nvPr>
        </p:nvSpPr>
        <p:spPr>
          <a:xfrm>
            <a:off x="1150938" y="274638"/>
            <a:ext cx="7461250" cy="1143000"/>
          </a:xfrm>
        </p:spPr>
        <p:txBody>
          <a:bodyPr/>
          <a:lstStyle/>
          <a:p>
            <a:r>
              <a:rPr lang="en-US" altLang="en-US" dirty="0"/>
              <a:t>Ten-Year Wastewater Capital Plan</a:t>
            </a:r>
          </a:p>
        </p:txBody>
      </p:sp>
      <p:sp>
        <p:nvSpPr>
          <p:cNvPr id="26628" name="Date Placeholder 3">
            <a:extLst>
              <a:ext uri="{FF2B5EF4-FFF2-40B4-BE49-F238E27FC236}">
                <a16:creationId xmlns:a16="http://schemas.microsoft.com/office/drawing/2014/main" id="{EDB5BBD0-E4B2-457E-B462-9402360EB56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D6AB91-95B7-46D2-963B-CB75723392CB}" type="datetime1">
              <a:rPr lang="en-US" altLang="en-US">
                <a:solidFill>
                  <a:srgbClr val="656565"/>
                </a:solidFill>
                <a:latin typeface="Arial" panose="020B0604020202020204" pitchFamily="34" charset="0"/>
                <a:cs typeface="Arial" panose="020B0604020202020204" pitchFamily="34" charset="0"/>
              </a:rPr>
              <a:pPr fontAlgn="base">
                <a:spcBef>
                  <a:spcPct val="0"/>
                </a:spcBef>
                <a:spcAft>
                  <a:spcPct val="0"/>
                </a:spcAft>
              </a:pPr>
              <a:t>4/28/2018</a:t>
            </a:fld>
            <a:endParaRPr lang="en-US" altLang="en-US" dirty="0">
              <a:solidFill>
                <a:srgbClr val="656565"/>
              </a:solidFill>
              <a:latin typeface="Arial" panose="020B0604020202020204" pitchFamily="34" charset="0"/>
              <a:cs typeface="Arial" panose="020B0604020202020204" pitchFamily="34" charset="0"/>
            </a:endParaRPr>
          </a:p>
        </p:txBody>
      </p:sp>
      <p:sp>
        <p:nvSpPr>
          <p:cNvPr id="26629" name="Slide Number Placeholder 4">
            <a:extLst>
              <a:ext uri="{FF2B5EF4-FFF2-40B4-BE49-F238E27FC236}">
                <a16:creationId xmlns:a16="http://schemas.microsoft.com/office/drawing/2014/main" id="{4EB6C6D5-F181-4E8B-B39A-CE52BB1E7C7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a:solidFill>
                <a:schemeClr val="bg1"/>
              </a:solidFill>
              <a:latin typeface="Arial" panose="020B0604020202020204" pitchFamily="34" charset="0"/>
              <a:cs typeface="Arial" panose="020B0604020202020204" pitchFamily="34" charset="0"/>
            </a:endParaRPr>
          </a:p>
        </p:txBody>
      </p:sp>
      <p:sp>
        <p:nvSpPr>
          <p:cNvPr id="7" name="Slide Number Placeholder 4">
            <a:extLst>
              <a:ext uri="{FF2B5EF4-FFF2-40B4-BE49-F238E27FC236}">
                <a16:creationId xmlns:a16="http://schemas.microsoft.com/office/drawing/2014/main" id="{BE4DEBBB-635E-416D-B5C0-CDF4E2B6D82F}"/>
              </a:ext>
            </a:extLst>
          </p:cNvPr>
          <p:cNvSpPr>
            <a:spLocks noGrp="1"/>
          </p:cNvSpPr>
          <p:nvPr>
            <p:ph type="sldNum" sz="quarter" idx="12"/>
          </p:nvPr>
        </p:nvSpPr>
        <p:spPr>
          <a:xfrm>
            <a:off x="0" y="6425470"/>
            <a:ext cx="638688" cy="365125"/>
          </a:xfrm>
        </p:spPr>
        <p:txBody>
          <a:bodyPr/>
          <a:lstStyle/>
          <a:p>
            <a:fld id="{8EF8534D-318E-A348-9800-21E29A2712FF}" type="slidenum">
              <a:rPr lang="en-US" smtClean="0"/>
              <a:pPr/>
              <a:t>23</a:t>
            </a:fld>
            <a:endParaRPr lang="en-US" dirty="0"/>
          </a:p>
        </p:txBody>
      </p:sp>
      <p:sp>
        <p:nvSpPr>
          <p:cNvPr id="3" name="Content Placeholder 2">
            <a:extLst>
              <a:ext uri="{FF2B5EF4-FFF2-40B4-BE49-F238E27FC236}">
                <a16:creationId xmlns:a16="http://schemas.microsoft.com/office/drawing/2014/main" id="{6444FC3F-C8BD-4F44-9CFF-78535F04BD31}"/>
              </a:ext>
            </a:extLst>
          </p:cNvPr>
          <p:cNvSpPr>
            <a:spLocks noGrp="1"/>
          </p:cNvSpPr>
          <p:nvPr>
            <p:ph idx="1"/>
          </p:nvPr>
        </p:nvSpPr>
        <p:spPr>
          <a:xfrm>
            <a:off x="1151122" y="4276325"/>
            <a:ext cx="7535678" cy="2514270"/>
          </a:xfrm>
        </p:spPr>
        <p:txBody>
          <a:bodyPr>
            <a:normAutofit fontScale="70000" lnSpcReduction="20000"/>
          </a:bodyPr>
          <a:lstStyle/>
          <a:p>
            <a:r>
              <a:rPr lang="en-US" dirty="0"/>
              <a:t>The District is searching for available grant funds to offset these capital projects.  </a:t>
            </a:r>
          </a:p>
          <a:p>
            <a:r>
              <a:rPr lang="en-US" dirty="0"/>
              <a:t>Some projects, like the wastewater treatment plant upgrade and reclaimed water treatment process are being required by state regulation. So regardless of grant funding we have to move forward. </a:t>
            </a:r>
          </a:p>
          <a:p>
            <a:r>
              <a:rPr lang="en-US" dirty="0"/>
              <a:t>Most projects have been moved back in the timeline from what is shown above in order to lower rates. All the projects listed are important and moving them, although necessary, has a risk associated with it.</a:t>
            </a:r>
          </a:p>
        </p:txBody>
      </p:sp>
      <p:pic>
        <p:nvPicPr>
          <p:cNvPr id="5" name="Picture 4">
            <a:extLst>
              <a:ext uri="{FF2B5EF4-FFF2-40B4-BE49-F238E27FC236}">
                <a16:creationId xmlns:a16="http://schemas.microsoft.com/office/drawing/2014/main" id="{90D51A08-2936-4D85-A71E-2EE661849E0C}"/>
              </a:ext>
            </a:extLst>
          </p:cNvPr>
          <p:cNvPicPr>
            <a:picLocks noChangeAspect="1"/>
          </p:cNvPicPr>
          <p:nvPr/>
        </p:nvPicPr>
        <p:blipFill rotWithShape="1">
          <a:blip r:embed="rId2"/>
          <a:srcRect r="17210"/>
          <a:stretch/>
        </p:blipFill>
        <p:spPr>
          <a:xfrm>
            <a:off x="998378" y="1351820"/>
            <a:ext cx="7911862" cy="2924505"/>
          </a:xfrm>
          <a:prstGeom prst="rect">
            <a:avLst/>
          </a:prstGeom>
        </p:spPr>
      </p:pic>
    </p:spTree>
    <p:extLst>
      <p:ext uri="{BB962C8B-B14F-4D97-AF65-F5344CB8AC3E}">
        <p14:creationId xmlns:p14="http://schemas.microsoft.com/office/powerpoint/2010/main" val="309552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dirty="0"/>
              <a:t>Wastewater Rate Structure Recommendations</a:t>
            </a:r>
          </a:p>
        </p:txBody>
      </p:sp>
      <p:sp>
        <p:nvSpPr>
          <p:cNvPr id="3" name="Content Placeholder 2"/>
          <p:cNvSpPr>
            <a:spLocks noGrp="1"/>
          </p:cNvSpPr>
          <p:nvPr>
            <p:ph idx="1"/>
          </p:nvPr>
        </p:nvSpPr>
        <p:spPr>
          <a:xfrm>
            <a:off x="1151122" y="1899507"/>
            <a:ext cx="7535678" cy="4525963"/>
          </a:xfrm>
        </p:spPr>
        <p:txBody>
          <a:bodyPr/>
          <a:lstStyle/>
          <a:p>
            <a:pPr marL="0" indent="0">
              <a:buNone/>
            </a:pPr>
            <a:r>
              <a:rPr lang="en-US" b="1" dirty="0"/>
              <a:t>Non-Residential</a:t>
            </a:r>
          </a:p>
          <a:p>
            <a:r>
              <a:rPr lang="en-US" dirty="0"/>
              <a:t>Set single-family charge as a base charge</a:t>
            </a:r>
          </a:p>
          <a:p>
            <a:r>
              <a:rPr lang="en-US" dirty="0"/>
              <a:t>Keep a specific rate for the school to account for irrigation</a:t>
            </a:r>
          </a:p>
          <a:p>
            <a:r>
              <a:rPr lang="en-US" dirty="0"/>
              <a:t>Move to volumetric rate based on strength</a:t>
            </a:r>
          </a:p>
          <a:p>
            <a:pPr lvl="1"/>
            <a:r>
              <a:rPr lang="en-US" dirty="0"/>
              <a:t>Low Strength</a:t>
            </a:r>
          </a:p>
          <a:p>
            <a:pPr lvl="1"/>
            <a:r>
              <a:rPr lang="en-US" dirty="0"/>
              <a:t>Medium Strength</a:t>
            </a:r>
          </a:p>
          <a:p>
            <a:pPr lvl="1"/>
            <a:r>
              <a:rPr lang="en-US" dirty="0"/>
              <a:t>High Strength</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p:cNvSpPr>
            <a:spLocks noGrp="1"/>
          </p:cNvSpPr>
          <p:nvPr>
            <p:ph type="sldNum" sz="quarter" idx="12"/>
          </p:nvPr>
        </p:nvSpPr>
        <p:spPr/>
        <p:txBody>
          <a:bodyPr/>
          <a:lstStyle/>
          <a:p>
            <a:fld id="{8EF8534D-318E-A348-9800-21E29A2712FF}" type="slidenum">
              <a:rPr lang="en-US" smtClean="0"/>
              <a:pPr/>
              <a:t>24</a:t>
            </a:fld>
            <a:endParaRPr lang="en-US" dirty="0"/>
          </a:p>
        </p:txBody>
      </p:sp>
    </p:spTree>
    <p:extLst>
      <p:ext uri="{BB962C8B-B14F-4D97-AF65-F5344CB8AC3E}">
        <p14:creationId xmlns:p14="http://schemas.microsoft.com/office/powerpoint/2010/main" val="2981968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Proposed Wastewater Impact Fees</a:t>
            </a:r>
            <a:endParaRPr lang="en-US" dirty="0"/>
          </a:p>
        </p:txBody>
      </p:sp>
      <p:sp>
        <p:nvSpPr>
          <p:cNvPr id="4" name="Date Placeholder 3"/>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p:cNvSpPr>
            <a:spLocks noGrp="1"/>
          </p:cNvSpPr>
          <p:nvPr>
            <p:ph type="sldNum" sz="quarter" idx="12"/>
          </p:nvPr>
        </p:nvSpPr>
        <p:spPr/>
        <p:txBody>
          <a:bodyPr/>
          <a:lstStyle/>
          <a:p>
            <a:fld id="{8EF8534D-318E-A348-9800-21E29A2712FF}" type="slidenum">
              <a:rPr lang="en-US" smtClean="0"/>
              <a:pPr/>
              <a:t>25</a:t>
            </a:fld>
            <a:endParaRPr lang="en-US" dirty="0"/>
          </a:p>
        </p:txBody>
      </p:sp>
      <p:sp>
        <p:nvSpPr>
          <p:cNvPr id="11" name="Content Placeholder 10">
            <a:extLst>
              <a:ext uri="{FF2B5EF4-FFF2-40B4-BE49-F238E27FC236}">
                <a16:creationId xmlns:a16="http://schemas.microsoft.com/office/drawing/2014/main" id="{C982BC86-7081-4B94-B37D-F4D62A0D7862}"/>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DB49EC99-1672-49C7-905F-96FF5E200374}"/>
              </a:ext>
            </a:extLst>
          </p:cNvPr>
          <p:cNvPicPr>
            <a:picLocks noChangeAspect="1"/>
          </p:cNvPicPr>
          <p:nvPr/>
        </p:nvPicPr>
        <p:blipFill>
          <a:blip r:embed="rId2"/>
          <a:stretch>
            <a:fillRect/>
          </a:stretch>
        </p:blipFill>
        <p:spPr>
          <a:xfrm>
            <a:off x="2119313" y="1388548"/>
            <a:ext cx="4652962" cy="4927495"/>
          </a:xfrm>
          <a:prstGeom prst="rect">
            <a:avLst/>
          </a:prstGeom>
        </p:spPr>
      </p:pic>
    </p:spTree>
    <p:extLst>
      <p:ext uri="{BB962C8B-B14F-4D97-AF65-F5344CB8AC3E}">
        <p14:creationId xmlns:p14="http://schemas.microsoft.com/office/powerpoint/2010/main" val="4122925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Wastewater Proposed Rates</a:t>
            </a:r>
          </a:p>
        </p:txBody>
      </p:sp>
      <p:sp>
        <p:nvSpPr>
          <p:cNvPr id="4" name="Date Placeholder 3"/>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p:cNvSpPr>
            <a:spLocks noGrp="1"/>
          </p:cNvSpPr>
          <p:nvPr>
            <p:ph type="sldNum" sz="quarter" idx="12"/>
          </p:nvPr>
        </p:nvSpPr>
        <p:spPr/>
        <p:txBody>
          <a:bodyPr/>
          <a:lstStyle/>
          <a:p>
            <a:fld id="{8EF8534D-318E-A348-9800-21E29A2712FF}" type="slidenum">
              <a:rPr lang="en-US" smtClean="0"/>
              <a:pPr/>
              <a:t>26</a:t>
            </a:fld>
            <a:endParaRPr lang="en-US" dirty="0"/>
          </a:p>
        </p:txBody>
      </p:sp>
      <p:sp>
        <p:nvSpPr>
          <p:cNvPr id="11" name="Content Placeholder 10">
            <a:extLst>
              <a:ext uri="{FF2B5EF4-FFF2-40B4-BE49-F238E27FC236}">
                <a16:creationId xmlns:a16="http://schemas.microsoft.com/office/drawing/2014/main" id="{C982BC86-7081-4B94-B37D-F4D62A0D7862}"/>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97877032-F456-4A6D-8A66-51722B3A5188}"/>
              </a:ext>
            </a:extLst>
          </p:cNvPr>
          <p:cNvPicPr>
            <a:picLocks noChangeAspect="1"/>
          </p:cNvPicPr>
          <p:nvPr/>
        </p:nvPicPr>
        <p:blipFill>
          <a:blip r:embed="rId2"/>
          <a:stretch>
            <a:fillRect/>
          </a:stretch>
        </p:blipFill>
        <p:spPr>
          <a:xfrm>
            <a:off x="101902" y="1161787"/>
            <a:ext cx="8940195" cy="4858484"/>
          </a:xfrm>
          <a:prstGeom prst="rect">
            <a:avLst/>
          </a:prstGeom>
        </p:spPr>
      </p:pic>
    </p:spTree>
    <p:extLst>
      <p:ext uri="{BB962C8B-B14F-4D97-AF65-F5344CB8AC3E}">
        <p14:creationId xmlns:p14="http://schemas.microsoft.com/office/powerpoint/2010/main" val="1319606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122" y="274638"/>
            <a:ext cx="8073560" cy="1143000"/>
          </a:xfrm>
        </p:spPr>
        <p:txBody>
          <a:bodyPr/>
          <a:lstStyle/>
          <a:p>
            <a:r>
              <a:rPr lang="en-US" dirty="0"/>
              <a:t>Monthly Residential Sewer Rate Survey</a:t>
            </a:r>
          </a:p>
        </p:txBody>
      </p:sp>
      <p:sp>
        <p:nvSpPr>
          <p:cNvPr id="4" name="Date Placeholder 3"/>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p:cNvSpPr>
            <a:spLocks noGrp="1"/>
          </p:cNvSpPr>
          <p:nvPr>
            <p:ph type="sldNum" sz="quarter" idx="12"/>
          </p:nvPr>
        </p:nvSpPr>
        <p:spPr/>
        <p:txBody>
          <a:bodyPr/>
          <a:lstStyle/>
          <a:p>
            <a:fld id="{8EF8534D-318E-A348-9800-21E29A2712FF}" type="slidenum">
              <a:rPr lang="en-US" smtClean="0"/>
              <a:pPr/>
              <a:t>27</a:t>
            </a:fld>
            <a:endParaRPr lang="en-US" dirty="0"/>
          </a:p>
        </p:txBody>
      </p:sp>
      <p:graphicFrame>
        <p:nvGraphicFramePr>
          <p:cNvPr id="7" name="Chart 6">
            <a:extLst>
              <a:ext uri="{FF2B5EF4-FFF2-40B4-BE49-F238E27FC236}">
                <a16:creationId xmlns:a16="http://schemas.microsoft.com/office/drawing/2014/main" id="{9ED4ECB6-BD4D-4C93-A441-95B0B9C63655}"/>
              </a:ext>
            </a:extLst>
          </p:cNvPr>
          <p:cNvGraphicFramePr>
            <a:graphicFrameLocks/>
          </p:cNvGraphicFramePr>
          <p:nvPr>
            <p:extLst>
              <p:ext uri="{D42A27DB-BD31-4B8C-83A1-F6EECF244321}">
                <p14:modId xmlns:p14="http://schemas.microsoft.com/office/powerpoint/2010/main" val="3526914037"/>
              </p:ext>
            </p:extLst>
          </p:nvPr>
        </p:nvGraphicFramePr>
        <p:xfrm>
          <a:off x="182095" y="1255594"/>
          <a:ext cx="8779809" cy="44004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349DB35-A03D-4D10-8BD0-E5735AA6597D}"/>
              </a:ext>
            </a:extLst>
          </p:cNvPr>
          <p:cNvSpPr txBox="1"/>
          <p:nvPr/>
        </p:nvSpPr>
        <p:spPr>
          <a:xfrm>
            <a:off x="1151122" y="5662227"/>
            <a:ext cx="7810782" cy="861774"/>
          </a:xfrm>
          <a:prstGeom prst="rect">
            <a:avLst/>
          </a:prstGeom>
          <a:noFill/>
        </p:spPr>
        <p:txBody>
          <a:bodyPr wrap="square" rtlCol="0">
            <a:spAutoFit/>
          </a:bodyPr>
          <a:lstStyle/>
          <a:p>
            <a:r>
              <a:rPr lang="en-US" dirty="0"/>
              <a:t>The Revised rate for Residential Single Family is $71.81.  This puts the District between Cambria and Morro Bay  </a:t>
            </a:r>
            <a:r>
              <a:rPr lang="en-US" sz="1400" dirty="0"/>
              <a:t>(Morro Bay is starting a rate study to raise rates for the construction of their Wastewater treatment plant)</a:t>
            </a:r>
            <a:endParaRPr lang="en-US" dirty="0"/>
          </a:p>
        </p:txBody>
      </p:sp>
    </p:spTree>
    <p:extLst>
      <p:ext uri="{BB962C8B-B14F-4D97-AF65-F5344CB8AC3E}">
        <p14:creationId xmlns:p14="http://schemas.microsoft.com/office/powerpoint/2010/main" val="3536522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0F75-246A-4C74-B3AF-7C8A97184727}"/>
              </a:ext>
            </a:extLst>
          </p:cNvPr>
          <p:cNvSpPr>
            <a:spLocks noGrp="1"/>
          </p:cNvSpPr>
          <p:nvPr>
            <p:ph type="title"/>
          </p:nvPr>
        </p:nvSpPr>
        <p:spPr/>
        <p:txBody>
          <a:bodyPr/>
          <a:lstStyle/>
          <a:p>
            <a:r>
              <a:rPr lang="en-US" dirty="0"/>
              <a:t>Next Steps</a:t>
            </a:r>
          </a:p>
        </p:txBody>
      </p:sp>
      <p:sp>
        <p:nvSpPr>
          <p:cNvPr id="4" name="Date Placeholder 3">
            <a:extLst>
              <a:ext uri="{FF2B5EF4-FFF2-40B4-BE49-F238E27FC236}">
                <a16:creationId xmlns:a16="http://schemas.microsoft.com/office/drawing/2014/main" id="{76D38B06-D675-4543-9E7B-66607C340062}"/>
              </a:ext>
            </a:extLst>
          </p:cNvPr>
          <p:cNvSpPr>
            <a:spLocks noGrp="1"/>
          </p:cNvSpPr>
          <p:nvPr>
            <p:ph type="dt" sz="half" idx="10"/>
          </p:nvPr>
        </p:nvSpPr>
        <p:spPr>
          <a:xfrm>
            <a:off x="1151122" y="6425469"/>
            <a:ext cx="1543358" cy="365125"/>
          </a:xfrm>
        </p:spPr>
        <p:txBody>
          <a:bodyPr/>
          <a:lstStyle/>
          <a:p>
            <a:fld id="{0BF9CBC4-46B4-A446-9DFC-B1ECE730231F}" type="datetime1">
              <a:rPr lang="en-US" smtClean="0"/>
              <a:t>4/28/2018</a:t>
            </a:fld>
            <a:endParaRPr lang="en-US" dirty="0"/>
          </a:p>
        </p:txBody>
      </p:sp>
      <p:sp>
        <p:nvSpPr>
          <p:cNvPr id="5" name="Slide Number Placeholder 4">
            <a:extLst>
              <a:ext uri="{FF2B5EF4-FFF2-40B4-BE49-F238E27FC236}">
                <a16:creationId xmlns:a16="http://schemas.microsoft.com/office/drawing/2014/main" id="{A488BF4D-1EFB-4F2B-BDE8-7B3497221BB0}"/>
              </a:ext>
            </a:extLst>
          </p:cNvPr>
          <p:cNvSpPr>
            <a:spLocks noGrp="1"/>
          </p:cNvSpPr>
          <p:nvPr>
            <p:ph type="sldNum" sz="quarter" idx="12"/>
          </p:nvPr>
        </p:nvSpPr>
        <p:spPr/>
        <p:txBody>
          <a:bodyPr/>
          <a:lstStyle/>
          <a:p>
            <a:fld id="{8EF8534D-318E-A348-9800-21E29A2712FF}" type="slidenum">
              <a:rPr lang="en-US" smtClean="0"/>
              <a:pPr/>
              <a:t>28</a:t>
            </a:fld>
            <a:endParaRPr lang="en-US" dirty="0"/>
          </a:p>
        </p:txBody>
      </p:sp>
      <p:graphicFrame>
        <p:nvGraphicFramePr>
          <p:cNvPr id="6" name="Diagram 5">
            <a:extLst>
              <a:ext uri="{FF2B5EF4-FFF2-40B4-BE49-F238E27FC236}">
                <a16:creationId xmlns:a16="http://schemas.microsoft.com/office/drawing/2014/main" id="{73388BC7-F12A-4C88-8953-7E82CEC02734}"/>
              </a:ext>
            </a:extLst>
          </p:cNvPr>
          <p:cNvGraphicFramePr/>
          <p:nvPr>
            <p:extLst>
              <p:ext uri="{D42A27DB-BD31-4B8C-83A1-F6EECF244321}">
                <p14:modId xmlns:p14="http://schemas.microsoft.com/office/powerpoint/2010/main" val="2024432969"/>
              </p:ext>
            </p:extLst>
          </p:nvPr>
        </p:nvGraphicFramePr>
        <p:xfrm>
          <a:off x="826151" y="1600666"/>
          <a:ext cx="778638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437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p:cNvSpPr>
            <a:spLocks noGrp="1"/>
          </p:cNvSpPr>
          <p:nvPr>
            <p:ph type="sldNum" sz="quarter" idx="12"/>
          </p:nvPr>
        </p:nvSpPr>
        <p:spPr/>
        <p:txBody>
          <a:bodyPr/>
          <a:lstStyle/>
          <a:p>
            <a:fld id="{8EF8534D-318E-A348-9800-21E29A2712FF}" type="slidenum">
              <a:rPr lang="en-US" smtClean="0">
                <a:solidFill>
                  <a:schemeClr val="accent1"/>
                </a:solidFill>
              </a:rPr>
              <a:pPr/>
              <a:t>29</a:t>
            </a:fld>
            <a:endParaRPr lang="en-US" dirty="0">
              <a:solidFill>
                <a:schemeClr val="accent1"/>
              </a:solidFill>
            </a:endParaRPr>
          </a:p>
        </p:txBody>
      </p:sp>
      <p:sp>
        <p:nvSpPr>
          <p:cNvPr id="2" name="Rectangle 1"/>
          <p:cNvSpPr/>
          <p:nvPr/>
        </p:nvSpPr>
        <p:spPr>
          <a:xfrm>
            <a:off x="262193" y="917087"/>
            <a:ext cx="9024682" cy="1015663"/>
          </a:xfrm>
          <a:prstGeom prst="rect">
            <a:avLst/>
          </a:prstGeom>
          <a:noFill/>
          <a:effectLst>
            <a:outerShdw blurRad="63500" sx="102000" sy="102000" algn="ctr" rotWithShape="0">
              <a:prstClr val="black">
                <a:alpha val="40000"/>
              </a:prstClr>
            </a:outerShdw>
          </a:effectLst>
        </p:spPr>
        <p:txBody>
          <a:bodyPr wrap="square" lIns="91440" tIns="45720" rIns="91440" bIns="45720">
            <a:spAutoFit/>
          </a:bodyPr>
          <a:lstStyle/>
          <a:p>
            <a:pPr algn="ctr"/>
            <a:r>
              <a:rPr lang="en-US" sz="6000" dirty="0">
                <a:ln w="0"/>
                <a:solidFill>
                  <a:schemeClr val="accent1">
                    <a:lumMod val="75000"/>
                  </a:schemeClr>
                </a:solidFill>
                <a:effectLst>
                  <a:outerShdw blurRad="38100" dist="25400" dir="5400000" algn="ctr" rotWithShape="0">
                    <a:srgbClr val="6E747A">
                      <a:alpha val="43000"/>
                    </a:srgbClr>
                  </a:outerShdw>
                </a:effectLst>
              </a:rPr>
              <a:t>Questions and Comments?</a:t>
            </a:r>
          </a:p>
        </p:txBody>
      </p:sp>
      <p:pic>
        <p:nvPicPr>
          <p:cNvPr id="3" name="Picture 2">
            <a:extLst>
              <a:ext uri="{FF2B5EF4-FFF2-40B4-BE49-F238E27FC236}">
                <a16:creationId xmlns:a16="http://schemas.microsoft.com/office/drawing/2014/main" id="{69503CEB-692F-48A1-9C74-28BDD27838B8}"/>
              </a:ext>
            </a:extLst>
          </p:cNvPr>
          <p:cNvPicPr>
            <a:picLocks noChangeAspect="1"/>
          </p:cNvPicPr>
          <p:nvPr/>
        </p:nvPicPr>
        <p:blipFill>
          <a:blip r:embed="rId3"/>
          <a:stretch>
            <a:fillRect/>
          </a:stretch>
        </p:blipFill>
        <p:spPr>
          <a:xfrm>
            <a:off x="2008221" y="2104375"/>
            <a:ext cx="5532625" cy="4149469"/>
          </a:xfrm>
          <a:prstGeom prst="rect">
            <a:avLst/>
          </a:prstGeom>
          <a:ln>
            <a:noFill/>
          </a:ln>
          <a:effectLst>
            <a:softEdge rad="112500"/>
          </a:effectLst>
        </p:spPr>
      </p:pic>
    </p:spTree>
    <p:extLst>
      <p:ext uri="{BB962C8B-B14F-4D97-AF65-F5344CB8AC3E}">
        <p14:creationId xmlns:p14="http://schemas.microsoft.com/office/powerpoint/2010/main" val="96744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a:t>Water Fund Key Issues</a:t>
            </a:r>
          </a:p>
        </p:txBody>
      </p:sp>
      <p:sp>
        <p:nvSpPr>
          <p:cNvPr id="3" name="Content Placeholder 2"/>
          <p:cNvSpPr>
            <a:spLocks noGrp="1"/>
          </p:cNvSpPr>
          <p:nvPr>
            <p:ph idx="1"/>
          </p:nvPr>
        </p:nvSpPr>
        <p:spPr/>
        <p:txBody>
          <a:bodyPr>
            <a:normAutofit fontScale="92500" lnSpcReduction="20000"/>
          </a:bodyPr>
          <a:lstStyle/>
          <a:p>
            <a:r>
              <a:rPr lang="en-US" b="1" dirty="0"/>
              <a:t>Operating fund deficit</a:t>
            </a:r>
          </a:p>
          <a:p>
            <a:pPr lvl="1"/>
            <a:r>
              <a:rPr lang="en-US" b="1" dirty="0"/>
              <a:t>FY 18/19 projected operating deficit $336,722</a:t>
            </a:r>
          </a:p>
          <a:p>
            <a:pPr lvl="1"/>
            <a:r>
              <a:rPr lang="en-US" b="1" dirty="0"/>
              <a:t>To only pay for existing operations (no capital or additional debt service), a 100% rate revenue increase is needed</a:t>
            </a:r>
          </a:p>
          <a:p>
            <a:pPr lvl="1"/>
            <a:r>
              <a:rPr lang="en-US" b="1" dirty="0"/>
              <a:t>With no rate increase, the District will have zero funds in </a:t>
            </a:r>
            <a:br>
              <a:rPr lang="en-US" b="1" dirty="0"/>
            </a:br>
            <a:r>
              <a:rPr lang="en-US" b="1" dirty="0"/>
              <a:t>FY 20-21</a:t>
            </a:r>
          </a:p>
          <a:p>
            <a:pPr lvl="1"/>
            <a:endParaRPr lang="en-US" b="1" dirty="0"/>
          </a:p>
          <a:p>
            <a:r>
              <a:rPr lang="en-US" b="1" dirty="0"/>
              <a:t>Projected reserves end of FY 17/18</a:t>
            </a:r>
          </a:p>
          <a:p>
            <a:pPr lvl="1"/>
            <a:r>
              <a:rPr lang="en-US" b="1" dirty="0"/>
              <a:t>Operating:  $0</a:t>
            </a:r>
          </a:p>
          <a:p>
            <a:pPr lvl="1"/>
            <a:r>
              <a:rPr lang="en-US" b="1" dirty="0"/>
              <a:t>Capacity:	   $445,261</a:t>
            </a:r>
          </a:p>
          <a:p>
            <a:pPr lvl="1"/>
            <a:endParaRPr lang="en-US" b="1" dirty="0"/>
          </a:p>
          <a:p>
            <a:r>
              <a:rPr lang="en-US" b="1" dirty="0"/>
              <a:t>Ten-year capital plan (adjusted for inflation)</a:t>
            </a:r>
          </a:p>
          <a:p>
            <a:pPr lvl="1"/>
            <a:r>
              <a:rPr lang="en-US" b="1" dirty="0"/>
              <a:t>$4.8 million for projects over next 10 years included in this rate increase</a:t>
            </a:r>
          </a:p>
          <a:p>
            <a:pPr lvl="1"/>
            <a:r>
              <a:rPr lang="en-US" b="1" dirty="0"/>
              <a:t>$7 million in additional projects that are not include in this rate increase and if started will require an additional Prop 218 process or tax assessment</a:t>
            </a:r>
          </a:p>
          <a:p>
            <a:pPr lvl="1"/>
            <a:endParaRPr lang="en-US" b="1" dirty="0"/>
          </a:p>
          <a:p>
            <a:pPr lvl="1"/>
            <a:endParaRPr lang="en-US" b="1" dirty="0"/>
          </a:p>
          <a:p>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p:cNvSpPr>
            <a:spLocks noGrp="1"/>
          </p:cNvSpPr>
          <p:nvPr>
            <p:ph type="sldNum" sz="quarter" idx="12"/>
          </p:nvPr>
        </p:nvSpPr>
        <p:spPr/>
        <p:txBody>
          <a:bodyPr/>
          <a:lstStyle/>
          <a:p>
            <a:fld id="{8EF8534D-318E-A348-9800-21E29A2712FF}" type="slidenum">
              <a:rPr lang="en-US" smtClean="0"/>
              <a:pPr/>
              <a:t>3</a:t>
            </a:fld>
            <a:endParaRPr lang="en-US" dirty="0"/>
          </a:p>
        </p:txBody>
      </p:sp>
    </p:spTree>
    <p:extLst>
      <p:ext uri="{BB962C8B-B14F-4D97-AF65-F5344CB8AC3E}">
        <p14:creationId xmlns:p14="http://schemas.microsoft.com/office/powerpoint/2010/main" val="50370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7EB6F-8A60-4DB6-95FB-2537ABD89EB4}"/>
              </a:ext>
            </a:extLst>
          </p:cNvPr>
          <p:cNvSpPr>
            <a:spLocks noGrp="1"/>
          </p:cNvSpPr>
          <p:nvPr>
            <p:ph type="title"/>
          </p:nvPr>
        </p:nvSpPr>
        <p:spPr/>
        <p:txBody>
          <a:bodyPr/>
          <a:lstStyle/>
          <a:p>
            <a:r>
              <a:rPr lang="en-US" dirty="0"/>
              <a:t>Water FY 18-19 Operating Budget</a:t>
            </a:r>
          </a:p>
        </p:txBody>
      </p:sp>
      <p:sp>
        <p:nvSpPr>
          <p:cNvPr id="4" name="Date Placeholder 3">
            <a:extLst>
              <a:ext uri="{FF2B5EF4-FFF2-40B4-BE49-F238E27FC236}">
                <a16:creationId xmlns:a16="http://schemas.microsoft.com/office/drawing/2014/main" id="{AEF86A2F-B2DC-43A1-A790-59D191DBE398}"/>
              </a:ext>
            </a:extLst>
          </p:cNvPr>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a:extLst>
              <a:ext uri="{FF2B5EF4-FFF2-40B4-BE49-F238E27FC236}">
                <a16:creationId xmlns:a16="http://schemas.microsoft.com/office/drawing/2014/main" id="{1C7A87C6-DCDB-4496-9653-D6E05F2A5090}"/>
              </a:ext>
            </a:extLst>
          </p:cNvPr>
          <p:cNvSpPr>
            <a:spLocks noGrp="1"/>
          </p:cNvSpPr>
          <p:nvPr>
            <p:ph type="sldNum" sz="quarter" idx="12"/>
          </p:nvPr>
        </p:nvSpPr>
        <p:spPr/>
        <p:txBody>
          <a:bodyPr/>
          <a:lstStyle/>
          <a:p>
            <a:fld id="{8EF8534D-318E-A348-9800-21E29A2712FF}" type="slidenum">
              <a:rPr lang="en-US" smtClean="0"/>
              <a:pPr/>
              <a:t>4</a:t>
            </a:fld>
            <a:endParaRPr lang="en-US" dirty="0"/>
          </a:p>
        </p:txBody>
      </p:sp>
      <p:graphicFrame>
        <p:nvGraphicFramePr>
          <p:cNvPr id="6" name="Chart 5">
            <a:extLst>
              <a:ext uri="{FF2B5EF4-FFF2-40B4-BE49-F238E27FC236}">
                <a16:creationId xmlns:a16="http://schemas.microsoft.com/office/drawing/2014/main" id="{F6691480-E646-4501-8145-12E3C623DD6B}"/>
              </a:ext>
            </a:extLst>
          </p:cNvPr>
          <p:cNvGraphicFramePr>
            <a:graphicFrameLocks/>
          </p:cNvGraphicFramePr>
          <p:nvPr>
            <p:extLst>
              <p:ext uri="{D42A27DB-BD31-4B8C-83A1-F6EECF244321}">
                <p14:modId xmlns:p14="http://schemas.microsoft.com/office/powerpoint/2010/main" val="684341934"/>
              </p:ext>
            </p:extLst>
          </p:nvPr>
        </p:nvGraphicFramePr>
        <p:xfrm>
          <a:off x="1229709" y="1589689"/>
          <a:ext cx="7719850" cy="48794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72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Five-Year Financial Plan With No Rate Increase</a:t>
            </a:r>
          </a:p>
        </p:txBody>
      </p:sp>
      <p:sp>
        <p:nvSpPr>
          <p:cNvPr id="4" name="Date Placeholder 3"/>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p:cNvSpPr>
            <a:spLocks noGrp="1"/>
          </p:cNvSpPr>
          <p:nvPr>
            <p:ph type="sldNum" sz="quarter" idx="12"/>
          </p:nvPr>
        </p:nvSpPr>
        <p:spPr/>
        <p:txBody>
          <a:bodyPr/>
          <a:lstStyle/>
          <a:p>
            <a:fld id="{8EF8534D-318E-A348-9800-21E29A2712FF}" type="slidenum">
              <a:rPr lang="en-US" smtClean="0"/>
              <a:pPr/>
              <a:t>5</a:t>
            </a:fld>
            <a:endParaRPr lang="en-US" dirty="0"/>
          </a:p>
        </p:txBody>
      </p:sp>
      <p:graphicFrame>
        <p:nvGraphicFramePr>
          <p:cNvPr id="8" name="Chart 7">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824466854"/>
              </p:ext>
            </p:extLst>
          </p:nvPr>
        </p:nvGraphicFramePr>
        <p:xfrm>
          <a:off x="934918" y="1581807"/>
          <a:ext cx="8019896" cy="49556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185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D753FD5-526E-419B-B64E-7108CBA6F88D}"/>
              </a:ext>
            </a:extLst>
          </p:cNvPr>
          <p:cNvSpPr>
            <a:spLocks noGrp="1" noChangeArrowheads="1"/>
          </p:cNvSpPr>
          <p:nvPr>
            <p:ph type="title"/>
          </p:nvPr>
        </p:nvSpPr>
        <p:spPr>
          <a:xfrm>
            <a:off x="1150938" y="274638"/>
            <a:ext cx="7461250" cy="1143000"/>
          </a:xfrm>
        </p:spPr>
        <p:txBody>
          <a:bodyPr/>
          <a:lstStyle/>
          <a:p>
            <a:r>
              <a:rPr lang="en-US" altLang="en-US" dirty="0"/>
              <a:t>Five-Year Water Financial Plan</a:t>
            </a:r>
          </a:p>
        </p:txBody>
      </p:sp>
      <p:sp>
        <p:nvSpPr>
          <p:cNvPr id="19459" name="Date Placeholder 3">
            <a:extLst>
              <a:ext uri="{FF2B5EF4-FFF2-40B4-BE49-F238E27FC236}">
                <a16:creationId xmlns:a16="http://schemas.microsoft.com/office/drawing/2014/main" id="{34234DB8-A95D-4894-BF42-04C42123882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1ABD3E4-2349-489E-B239-476C77644DE1}" type="datetime1">
              <a:rPr lang="en-US" altLang="en-US">
                <a:solidFill>
                  <a:srgbClr val="656565"/>
                </a:solidFill>
                <a:latin typeface="Arial" panose="020B0604020202020204" pitchFamily="34" charset="0"/>
                <a:cs typeface="Arial" panose="020B0604020202020204" pitchFamily="34" charset="0"/>
              </a:rPr>
              <a:pPr fontAlgn="base">
                <a:spcBef>
                  <a:spcPct val="0"/>
                </a:spcBef>
                <a:spcAft>
                  <a:spcPct val="0"/>
                </a:spcAft>
              </a:pPr>
              <a:t>4/28/2018</a:t>
            </a:fld>
            <a:endParaRPr lang="en-US" altLang="en-US" dirty="0">
              <a:solidFill>
                <a:srgbClr val="656565"/>
              </a:solidFill>
              <a:latin typeface="Arial" panose="020B0604020202020204" pitchFamily="34" charset="0"/>
              <a:cs typeface="Arial" panose="020B0604020202020204" pitchFamily="34" charset="0"/>
            </a:endParaRPr>
          </a:p>
        </p:txBody>
      </p:sp>
      <p:sp>
        <p:nvSpPr>
          <p:cNvPr id="19460" name="Slide Number Placeholder 4">
            <a:extLst>
              <a:ext uri="{FF2B5EF4-FFF2-40B4-BE49-F238E27FC236}">
                <a16:creationId xmlns:a16="http://schemas.microsoft.com/office/drawing/2014/main" id="{3F502CD5-976A-42DD-80A4-E3C51E3D3E7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a:solidFill>
                <a:schemeClr val="bg1"/>
              </a:solidFill>
              <a:latin typeface="Arial" panose="020B0604020202020204" pitchFamily="34" charset="0"/>
              <a:cs typeface="Arial" panose="020B0604020202020204" pitchFamily="34" charset="0"/>
            </a:endParaRPr>
          </a:p>
        </p:txBody>
      </p:sp>
      <p:sp>
        <p:nvSpPr>
          <p:cNvPr id="19461" name="Rectangle 6">
            <a:extLst>
              <a:ext uri="{FF2B5EF4-FFF2-40B4-BE49-F238E27FC236}">
                <a16:creationId xmlns:a16="http://schemas.microsoft.com/office/drawing/2014/main" id="{97463570-B995-4035-84DC-636430F10681}"/>
              </a:ext>
            </a:extLst>
          </p:cNvPr>
          <p:cNvSpPr>
            <a:spLocks noChangeArrowheads="1"/>
          </p:cNvSpPr>
          <p:nvPr/>
        </p:nvSpPr>
        <p:spPr bwMode="auto">
          <a:xfrm>
            <a:off x="1130300" y="1252538"/>
            <a:ext cx="673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000000"/>
              </a:buClr>
              <a:buFont typeface="Arial" panose="020B0604020202020204" pitchFamily="34" charset="0"/>
              <a:buChar char="•"/>
            </a:pPr>
            <a:r>
              <a:rPr lang="en-US" altLang="en-US" sz="2400" dirty="0">
                <a:solidFill>
                  <a:srgbClr val="656565"/>
                </a:solidFill>
                <a:latin typeface="Arial" panose="020B0604020202020204" pitchFamily="34" charset="0"/>
                <a:cs typeface="Arial" panose="020B0604020202020204" pitchFamily="34" charset="0"/>
              </a:rPr>
              <a:t>Original Projected Rate Revenue Increases </a:t>
            </a:r>
          </a:p>
        </p:txBody>
      </p:sp>
      <p:pic>
        <p:nvPicPr>
          <p:cNvPr id="19463" name="Picture 16">
            <a:extLst>
              <a:ext uri="{FF2B5EF4-FFF2-40B4-BE49-F238E27FC236}">
                <a16:creationId xmlns:a16="http://schemas.microsoft.com/office/drawing/2014/main" id="{7B61577A-DAE6-49D3-AD6F-E20E817F129B}"/>
              </a:ext>
            </a:extLst>
          </p:cNvPr>
          <p:cNvPicPr>
            <a:picLocks noChangeAspect="1" noChangeArrowheads="1"/>
          </p:cNvPicPr>
          <p:nvPr/>
        </p:nvPicPr>
        <p:blipFill>
          <a:blip r:embed="rId2"/>
          <a:stretch>
            <a:fillRect/>
          </a:stretch>
        </p:blipFill>
        <p:spPr bwMode="auto">
          <a:xfrm>
            <a:off x="1357183" y="1789503"/>
            <a:ext cx="6806145" cy="74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4">
            <a:extLst>
              <a:ext uri="{FF2B5EF4-FFF2-40B4-BE49-F238E27FC236}">
                <a16:creationId xmlns:a16="http://schemas.microsoft.com/office/drawing/2014/main" id="{9F270CC6-E5FF-457A-B866-923C3FF6B109}"/>
              </a:ext>
            </a:extLst>
          </p:cNvPr>
          <p:cNvSpPr>
            <a:spLocks noGrp="1"/>
          </p:cNvSpPr>
          <p:nvPr>
            <p:ph type="sldNum" sz="quarter" idx="12"/>
          </p:nvPr>
        </p:nvSpPr>
        <p:spPr>
          <a:xfrm>
            <a:off x="0" y="6425470"/>
            <a:ext cx="638688" cy="365125"/>
          </a:xfrm>
        </p:spPr>
        <p:txBody>
          <a:bodyPr/>
          <a:lstStyle/>
          <a:p>
            <a:fld id="{8EF8534D-318E-A348-9800-21E29A2712FF}" type="slidenum">
              <a:rPr lang="en-US" smtClean="0"/>
              <a:pPr/>
              <a:t>6</a:t>
            </a:fld>
            <a:endParaRPr lang="en-US" dirty="0"/>
          </a:p>
        </p:txBody>
      </p:sp>
      <p:graphicFrame>
        <p:nvGraphicFramePr>
          <p:cNvPr id="11" name="Chart 10">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1509735047"/>
              </p:ext>
            </p:extLst>
          </p:nvPr>
        </p:nvGraphicFramePr>
        <p:xfrm>
          <a:off x="819242" y="2629948"/>
          <a:ext cx="8361191" cy="3953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432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Financial Plan comparison</a:t>
            </a:r>
          </a:p>
        </p:txBody>
      </p:sp>
      <p:sp>
        <p:nvSpPr>
          <p:cNvPr id="4" name="Date Placeholder 3"/>
          <p:cNvSpPr>
            <a:spLocks noGrp="1"/>
          </p:cNvSpPr>
          <p:nvPr>
            <p:ph type="dt" sz="half" idx="10"/>
          </p:nvPr>
        </p:nvSpPr>
        <p:spPr/>
        <p:txBody>
          <a:bodyPr/>
          <a:lstStyle/>
          <a:p>
            <a:fld id="{0BF9CBC4-46B4-A446-9DFC-B1ECE730231F}" type="datetime1">
              <a:rPr lang="en-US" smtClean="0"/>
              <a:t>4/28/2018</a:t>
            </a:fld>
            <a:endParaRPr lang="en-US" dirty="0"/>
          </a:p>
        </p:txBody>
      </p:sp>
      <p:sp>
        <p:nvSpPr>
          <p:cNvPr id="5" name="Slide Number Placeholder 4"/>
          <p:cNvSpPr>
            <a:spLocks noGrp="1"/>
          </p:cNvSpPr>
          <p:nvPr>
            <p:ph type="sldNum" sz="quarter" idx="12"/>
          </p:nvPr>
        </p:nvSpPr>
        <p:spPr/>
        <p:txBody>
          <a:bodyPr/>
          <a:lstStyle/>
          <a:p>
            <a:fld id="{8EF8534D-318E-A348-9800-21E29A2712FF}" type="slidenum">
              <a:rPr lang="en-US" smtClean="0"/>
              <a:pPr/>
              <a:t>7</a:t>
            </a:fld>
            <a:endParaRPr lang="en-US" dirty="0"/>
          </a:p>
        </p:txBody>
      </p:sp>
      <p:sp>
        <p:nvSpPr>
          <p:cNvPr id="8" name="Rectangle 7">
            <a:extLst>
              <a:ext uri="{FF2B5EF4-FFF2-40B4-BE49-F238E27FC236}">
                <a16:creationId xmlns:a16="http://schemas.microsoft.com/office/drawing/2014/main" id="{0D7CA981-4AC9-4E73-939E-216DFCF942FC}"/>
              </a:ext>
            </a:extLst>
          </p:cNvPr>
          <p:cNvSpPr/>
          <p:nvPr/>
        </p:nvSpPr>
        <p:spPr>
          <a:xfrm>
            <a:off x="638688" y="1237596"/>
            <a:ext cx="6732324" cy="461665"/>
          </a:xfrm>
          <a:prstGeom prst="rect">
            <a:avLst/>
          </a:prstGeom>
        </p:spPr>
        <p:txBody>
          <a:bodyPr wrap="square">
            <a:spAutoFit/>
          </a:bodyPr>
          <a:lstStyle/>
          <a:p>
            <a:pPr marL="342900" lvl="0" indent="-342900">
              <a:spcBef>
                <a:spcPct val="20000"/>
              </a:spcBef>
              <a:buClr>
                <a:prstClr val="black"/>
              </a:buClr>
              <a:buFont typeface="Arial"/>
              <a:buChar char="•"/>
            </a:pPr>
            <a:r>
              <a:rPr lang="en-US" sz="2400" dirty="0">
                <a:solidFill>
                  <a:srgbClr val="656565"/>
                </a:solidFill>
                <a:latin typeface="Arial"/>
                <a:cs typeface="Arial"/>
              </a:rPr>
              <a:t>Original Projected Rate Revenue Increases </a:t>
            </a:r>
          </a:p>
        </p:txBody>
      </p:sp>
      <p:sp>
        <p:nvSpPr>
          <p:cNvPr id="3" name="TextBox 2">
            <a:extLst>
              <a:ext uri="{FF2B5EF4-FFF2-40B4-BE49-F238E27FC236}">
                <a16:creationId xmlns:a16="http://schemas.microsoft.com/office/drawing/2014/main" id="{F108E450-223C-46AC-B662-A2EDD4856CDB}"/>
              </a:ext>
            </a:extLst>
          </p:cNvPr>
          <p:cNvSpPr txBox="1"/>
          <p:nvPr/>
        </p:nvSpPr>
        <p:spPr>
          <a:xfrm>
            <a:off x="1151122" y="2974922"/>
            <a:ext cx="6447349" cy="461665"/>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Revised</a:t>
            </a:r>
            <a:r>
              <a:rPr lang="en-US" sz="2400" dirty="0">
                <a:latin typeface="Arial" panose="020B0604020202020204" pitchFamily="34" charset="0"/>
                <a:cs typeface="Arial" panose="020B0604020202020204" pitchFamily="34" charset="0"/>
              </a:rPr>
              <a:t> Rate Revenue Increase</a:t>
            </a:r>
          </a:p>
        </p:txBody>
      </p:sp>
      <p:sp>
        <p:nvSpPr>
          <p:cNvPr id="6" name="TextBox 5">
            <a:extLst>
              <a:ext uri="{FF2B5EF4-FFF2-40B4-BE49-F238E27FC236}">
                <a16:creationId xmlns:a16="http://schemas.microsoft.com/office/drawing/2014/main" id="{46AAA5BB-9119-4160-AB22-ED9BD30C4E16}"/>
              </a:ext>
            </a:extLst>
          </p:cNvPr>
          <p:cNvSpPr txBox="1"/>
          <p:nvPr/>
        </p:nvSpPr>
        <p:spPr>
          <a:xfrm>
            <a:off x="1258734" y="3436587"/>
            <a:ext cx="6849768" cy="2862322"/>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FY 18-19        FY 19-20       FY 20-21       FY 21-22      FY 22-23</a:t>
            </a:r>
          </a:p>
          <a:p>
            <a:r>
              <a:rPr lang="en-US" dirty="0">
                <a:latin typeface="Arial" panose="020B0604020202020204" pitchFamily="34" charset="0"/>
                <a:cs typeface="Arial" panose="020B0604020202020204" pitchFamily="34" charset="0"/>
              </a:rPr>
              <a:t>    105%	            10%	            6%			6%		     5%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FY 18-19  Up to 1” meter	</a:t>
            </a:r>
          </a:p>
          <a:p>
            <a:r>
              <a:rPr lang="en-US" dirty="0">
                <a:latin typeface="Arial" panose="020B0604020202020204" pitchFamily="34" charset="0"/>
                <a:cs typeface="Arial" panose="020B0604020202020204" pitchFamily="34" charset="0"/>
              </a:rPr>
              <a:t>$40.64	including up to 5 HCF </a:t>
            </a:r>
          </a:p>
          <a:p>
            <a:r>
              <a:rPr lang="en-US" dirty="0">
                <a:latin typeface="Arial" panose="020B0604020202020204" pitchFamily="34" charset="0"/>
                <a:cs typeface="Arial" panose="020B0604020202020204" pitchFamily="34" charset="0"/>
              </a:rPr>
              <a:t>Residential usage charge</a:t>
            </a:r>
          </a:p>
          <a:p>
            <a:r>
              <a:rPr lang="en-US" dirty="0">
                <a:latin typeface="Arial" panose="020B0604020202020204" pitchFamily="34" charset="0"/>
                <a:cs typeface="Arial" panose="020B0604020202020204" pitchFamily="34" charset="0"/>
              </a:rPr>
              <a:t>6-12 HCF $3.59 per HCF</a:t>
            </a:r>
          </a:p>
          <a:p>
            <a:r>
              <a:rPr lang="en-US" dirty="0">
                <a:latin typeface="Arial" panose="020B0604020202020204" pitchFamily="34" charset="0"/>
                <a:cs typeface="Arial" panose="020B0604020202020204" pitchFamily="34" charset="0"/>
              </a:rPr>
              <a:t>&gt;12 HCF $6.12 per HCF</a:t>
            </a:r>
          </a:p>
          <a:p>
            <a:r>
              <a:rPr lang="en-US" dirty="0">
                <a:latin typeface="Arial" panose="020B0604020202020204" pitchFamily="34" charset="0"/>
                <a:cs typeface="Arial" panose="020B0604020202020204" pitchFamily="34" charset="0"/>
              </a:rPr>
              <a:t>Non residential usage charge</a:t>
            </a:r>
          </a:p>
          <a:p>
            <a:r>
              <a:rPr lang="en-US" dirty="0">
                <a:latin typeface="Arial" panose="020B0604020202020204" pitchFamily="34" charset="0"/>
                <a:cs typeface="Arial" panose="020B0604020202020204" pitchFamily="34" charset="0"/>
              </a:rPr>
              <a:t>&gt;6 HCF $4.20 per HCF</a:t>
            </a:r>
          </a:p>
        </p:txBody>
      </p:sp>
      <p:pic>
        <p:nvPicPr>
          <p:cNvPr id="9" name="Picture 16">
            <a:extLst>
              <a:ext uri="{FF2B5EF4-FFF2-40B4-BE49-F238E27FC236}">
                <a16:creationId xmlns:a16="http://schemas.microsoft.com/office/drawing/2014/main" id="{6B89BECD-8E57-4827-9451-2B25B3DFDEBB}"/>
              </a:ext>
            </a:extLst>
          </p:cNvPr>
          <p:cNvPicPr>
            <a:picLocks noChangeAspect="1" noChangeArrowheads="1"/>
          </p:cNvPicPr>
          <p:nvPr/>
        </p:nvPicPr>
        <p:blipFill>
          <a:blip r:embed="rId2"/>
          <a:stretch>
            <a:fillRect/>
          </a:stretch>
        </p:blipFill>
        <p:spPr bwMode="auto">
          <a:xfrm>
            <a:off x="1357183" y="1789503"/>
            <a:ext cx="6806145" cy="74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63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1012-61D3-4DFE-A76C-240983598436}"/>
              </a:ext>
            </a:extLst>
          </p:cNvPr>
          <p:cNvSpPr>
            <a:spLocks noGrp="1"/>
          </p:cNvSpPr>
          <p:nvPr>
            <p:ph type="title"/>
          </p:nvPr>
        </p:nvSpPr>
        <p:spPr/>
        <p:txBody>
          <a:bodyPr/>
          <a:lstStyle/>
          <a:p>
            <a:r>
              <a:rPr lang="en-US" dirty="0"/>
              <a:t>Ten-Year Water Capital Plan</a:t>
            </a:r>
          </a:p>
        </p:txBody>
      </p:sp>
      <p:sp>
        <p:nvSpPr>
          <p:cNvPr id="4" name="Date Placeholder 3">
            <a:extLst>
              <a:ext uri="{FF2B5EF4-FFF2-40B4-BE49-F238E27FC236}">
                <a16:creationId xmlns:a16="http://schemas.microsoft.com/office/drawing/2014/main" id="{F8F263A2-574A-4C26-86FA-E027DAC23020}"/>
              </a:ext>
            </a:extLst>
          </p:cNvPr>
          <p:cNvSpPr>
            <a:spLocks noGrp="1"/>
          </p:cNvSpPr>
          <p:nvPr>
            <p:ph type="dt" sz="half" idx="10"/>
          </p:nvPr>
        </p:nvSpPr>
        <p:spPr>
          <a:xfrm>
            <a:off x="1175572" y="6424138"/>
            <a:ext cx="1543358" cy="365125"/>
          </a:xfrm>
        </p:spPr>
        <p:txBody>
          <a:bodyPr/>
          <a:lstStyle/>
          <a:p>
            <a:fld id="{0BF9CBC4-46B4-A446-9DFC-B1ECE730231F}" type="datetime1">
              <a:rPr lang="en-US" smtClean="0"/>
              <a:t>4/28/2018</a:t>
            </a:fld>
            <a:endParaRPr lang="en-US" dirty="0"/>
          </a:p>
        </p:txBody>
      </p:sp>
      <p:sp>
        <p:nvSpPr>
          <p:cNvPr id="5" name="Slide Number Placeholder 4">
            <a:extLst>
              <a:ext uri="{FF2B5EF4-FFF2-40B4-BE49-F238E27FC236}">
                <a16:creationId xmlns:a16="http://schemas.microsoft.com/office/drawing/2014/main" id="{BDD2C9B4-0917-4155-A699-D6209E0503A0}"/>
              </a:ext>
            </a:extLst>
          </p:cNvPr>
          <p:cNvSpPr>
            <a:spLocks noGrp="1"/>
          </p:cNvSpPr>
          <p:nvPr>
            <p:ph type="sldNum" sz="quarter" idx="12"/>
          </p:nvPr>
        </p:nvSpPr>
        <p:spPr/>
        <p:txBody>
          <a:bodyPr/>
          <a:lstStyle/>
          <a:p>
            <a:fld id="{8EF8534D-318E-A348-9800-21E29A2712FF}" type="slidenum">
              <a:rPr lang="en-US" smtClean="0"/>
              <a:pPr/>
              <a:t>8</a:t>
            </a:fld>
            <a:endParaRPr lang="en-US" dirty="0"/>
          </a:p>
        </p:txBody>
      </p:sp>
      <p:sp>
        <p:nvSpPr>
          <p:cNvPr id="8" name="Content Placeholder 2">
            <a:extLst>
              <a:ext uri="{FF2B5EF4-FFF2-40B4-BE49-F238E27FC236}">
                <a16:creationId xmlns:a16="http://schemas.microsoft.com/office/drawing/2014/main" id="{BE66EA0B-AC01-465C-9330-DBA1342828B6}"/>
              </a:ext>
            </a:extLst>
          </p:cNvPr>
          <p:cNvSpPr>
            <a:spLocks noGrp="1"/>
          </p:cNvSpPr>
          <p:nvPr>
            <p:ph idx="1"/>
          </p:nvPr>
        </p:nvSpPr>
        <p:spPr>
          <a:xfrm>
            <a:off x="804161" y="1297767"/>
            <a:ext cx="7535678" cy="4802996"/>
          </a:xfrm>
        </p:spPr>
        <p:txBody>
          <a:bodyPr>
            <a:normAutofit/>
          </a:bodyPr>
          <a:lstStyle/>
          <a:p>
            <a:r>
              <a:rPr lang="en-US" dirty="0"/>
              <a:t>Capital expenditures included in proposed rates</a:t>
            </a:r>
          </a:p>
          <a:p>
            <a:pPr lvl="1"/>
            <a:r>
              <a:rPr lang="en-US" b="1" dirty="0"/>
              <a:t> $4.8 million </a:t>
            </a:r>
            <a:r>
              <a:rPr lang="en-US" dirty="0"/>
              <a:t>(inflation included)</a:t>
            </a:r>
          </a:p>
          <a:p>
            <a:r>
              <a:rPr lang="en-US" dirty="0"/>
              <a:t>Projects dependent on regulation (excluded from proposed rates)</a:t>
            </a:r>
          </a:p>
          <a:p>
            <a:pPr lvl="1"/>
            <a:r>
              <a:rPr lang="en-US" dirty="0"/>
              <a:t>Water treatment upgrade: $5.9 million</a:t>
            </a:r>
          </a:p>
          <a:p>
            <a:pPr lvl="2"/>
            <a:r>
              <a:rPr lang="en-US" dirty="0"/>
              <a:t>Potential capital surcharge $22.70 per month per EDU </a:t>
            </a:r>
          </a:p>
          <a:p>
            <a:pPr lvl="3"/>
            <a:r>
              <a:rPr lang="en-US" dirty="0"/>
              <a:t>40 years</a:t>
            </a:r>
          </a:p>
          <a:p>
            <a:pPr lvl="1"/>
            <a:r>
              <a:rPr lang="en-US" dirty="0"/>
              <a:t>SLT pressure system: $1.2 million</a:t>
            </a:r>
          </a:p>
          <a:p>
            <a:pPr lvl="2"/>
            <a:r>
              <a:rPr lang="en-US" dirty="0"/>
              <a:t>Potential capital surcharge $13.60 per month per EDU</a:t>
            </a:r>
          </a:p>
          <a:p>
            <a:pPr lvl="3"/>
            <a:r>
              <a:rPr lang="en-US" dirty="0"/>
              <a:t>15 years	</a:t>
            </a:r>
          </a:p>
          <a:p>
            <a:pPr lvl="1"/>
            <a:endParaRPr lang="en-US" dirty="0"/>
          </a:p>
          <a:p>
            <a:endParaRPr lang="en-US" dirty="0"/>
          </a:p>
        </p:txBody>
      </p:sp>
    </p:spTree>
    <p:extLst>
      <p:ext uri="{BB962C8B-B14F-4D97-AF65-F5344CB8AC3E}">
        <p14:creationId xmlns:p14="http://schemas.microsoft.com/office/powerpoint/2010/main" val="94772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1012-61D3-4DFE-A76C-240983598436}"/>
              </a:ext>
            </a:extLst>
          </p:cNvPr>
          <p:cNvSpPr>
            <a:spLocks noGrp="1"/>
          </p:cNvSpPr>
          <p:nvPr>
            <p:ph type="title"/>
          </p:nvPr>
        </p:nvSpPr>
        <p:spPr/>
        <p:txBody>
          <a:bodyPr/>
          <a:lstStyle/>
          <a:p>
            <a:r>
              <a:rPr lang="en-US" dirty="0"/>
              <a:t>Ten-Year Water Capital Plan</a:t>
            </a:r>
          </a:p>
        </p:txBody>
      </p:sp>
      <p:sp>
        <p:nvSpPr>
          <p:cNvPr id="4" name="Date Placeholder 3">
            <a:extLst>
              <a:ext uri="{FF2B5EF4-FFF2-40B4-BE49-F238E27FC236}">
                <a16:creationId xmlns:a16="http://schemas.microsoft.com/office/drawing/2014/main" id="{F8F263A2-574A-4C26-86FA-E027DAC23020}"/>
              </a:ext>
            </a:extLst>
          </p:cNvPr>
          <p:cNvSpPr>
            <a:spLocks noGrp="1"/>
          </p:cNvSpPr>
          <p:nvPr>
            <p:ph type="dt" sz="half" idx="10"/>
          </p:nvPr>
        </p:nvSpPr>
        <p:spPr>
          <a:xfrm>
            <a:off x="1175572" y="6424138"/>
            <a:ext cx="1543358" cy="365125"/>
          </a:xfrm>
        </p:spPr>
        <p:txBody>
          <a:bodyPr/>
          <a:lstStyle/>
          <a:p>
            <a:fld id="{0BF9CBC4-46B4-A446-9DFC-B1ECE730231F}" type="datetime1">
              <a:rPr lang="en-US" smtClean="0"/>
              <a:t>4/28/2018</a:t>
            </a:fld>
            <a:endParaRPr lang="en-US" dirty="0"/>
          </a:p>
        </p:txBody>
      </p:sp>
      <p:sp>
        <p:nvSpPr>
          <p:cNvPr id="5" name="Slide Number Placeholder 4">
            <a:extLst>
              <a:ext uri="{FF2B5EF4-FFF2-40B4-BE49-F238E27FC236}">
                <a16:creationId xmlns:a16="http://schemas.microsoft.com/office/drawing/2014/main" id="{BDD2C9B4-0917-4155-A699-D6209E0503A0}"/>
              </a:ext>
            </a:extLst>
          </p:cNvPr>
          <p:cNvSpPr>
            <a:spLocks noGrp="1"/>
          </p:cNvSpPr>
          <p:nvPr>
            <p:ph type="sldNum" sz="quarter" idx="12"/>
          </p:nvPr>
        </p:nvSpPr>
        <p:spPr/>
        <p:txBody>
          <a:bodyPr/>
          <a:lstStyle/>
          <a:p>
            <a:fld id="{8EF8534D-318E-A348-9800-21E29A2712FF}" type="slidenum">
              <a:rPr lang="en-US" smtClean="0"/>
              <a:pPr/>
              <a:t>9</a:t>
            </a:fld>
            <a:endParaRPr lang="en-US" dirty="0"/>
          </a:p>
        </p:txBody>
      </p:sp>
      <p:sp>
        <p:nvSpPr>
          <p:cNvPr id="6" name="Content Placeholder 5">
            <a:extLst>
              <a:ext uri="{FF2B5EF4-FFF2-40B4-BE49-F238E27FC236}">
                <a16:creationId xmlns:a16="http://schemas.microsoft.com/office/drawing/2014/main" id="{1A10378C-D4E7-4227-863C-D51D3840DB13}"/>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6930C20D-CA64-4FE2-9C2F-E8EA413CA70D}"/>
              </a:ext>
            </a:extLst>
          </p:cNvPr>
          <p:cNvPicPr>
            <a:picLocks noChangeAspect="1"/>
          </p:cNvPicPr>
          <p:nvPr/>
        </p:nvPicPr>
        <p:blipFill rotWithShape="1">
          <a:blip r:embed="rId2"/>
          <a:srcRect r="16211"/>
          <a:stretch/>
        </p:blipFill>
        <p:spPr>
          <a:xfrm>
            <a:off x="1068602" y="1490710"/>
            <a:ext cx="7626450" cy="4254331"/>
          </a:xfrm>
          <a:prstGeom prst="rect">
            <a:avLst/>
          </a:prstGeom>
        </p:spPr>
      </p:pic>
      <p:sp>
        <p:nvSpPr>
          <p:cNvPr id="3" name="Rectangle 2">
            <a:extLst>
              <a:ext uri="{FF2B5EF4-FFF2-40B4-BE49-F238E27FC236}">
                <a16:creationId xmlns:a16="http://schemas.microsoft.com/office/drawing/2014/main" id="{9A08A0DA-C468-41D9-86E6-95A8D68445CE}"/>
              </a:ext>
            </a:extLst>
          </p:cNvPr>
          <p:cNvSpPr/>
          <p:nvPr/>
        </p:nvSpPr>
        <p:spPr>
          <a:xfrm>
            <a:off x="1030014" y="4035972"/>
            <a:ext cx="7626450" cy="572814"/>
          </a:xfrm>
          <a:prstGeom prst="rect">
            <a:avLst/>
          </a:prstGeom>
          <a:solidFill>
            <a:schemeClr val="accent2">
              <a:lumMod val="75000"/>
              <a:alpha val="10196"/>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8B25F8D-AC74-40F1-97E3-0C927DC02254}"/>
              </a:ext>
            </a:extLst>
          </p:cNvPr>
          <p:cNvSpPr/>
          <p:nvPr/>
        </p:nvSpPr>
        <p:spPr>
          <a:xfrm>
            <a:off x="1105736" y="6126163"/>
            <a:ext cx="1905478" cy="297975"/>
          </a:xfrm>
          <a:prstGeom prst="rect">
            <a:avLst/>
          </a:prstGeom>
          <a:solidFill>
            <a:schemeClr val="accent2">
              <a:lumMod val="75000"/>
              <a:alpha val="10196"/>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Excluded Projects</a:t>
            </a:r>
          </a:p>
        </p:txBody>
      </p:sp>
    </p:spTree>
    <p:extLst>
      <p:ext uri="{BB962C8B-B14F-4D97-AF65-F5344CB8AC3E}">
        <p14:creationId xmlns:p14="http://schemas.microsoft.com/office/powerpoint/2010/main" val="2420251140"/>
      </p:ext>
    </p:extLst>
  </p:cSld>
  <p:clrMapOvr>
    <a:masterClrMapping/>
  </p:clrMapOvr>
</p:sld>
</file>

<file path=ppt/theme/theme1.xml><?xml version="1.0" encoding="utf-8"?>
<a:theme xmlns:a="http://schemas.openxmlformats.org/drawingml/2006/main" name="WAT PPT Template 201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24648</TotalTime>
  <Words>678</Words>
  <Application>Microsoft Office PowerPoint</Application>
  <PresentationFormat>On-screen Show (4:3)</PresentationFormat>
  <Paragraphs>189</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Arial-BoldMT</vt:lpstr>
      <vt:lpstr>Calibri</vt:lpstr>
      <vt:lpstr>WAT PPT Template 2014</vt:lpstr>
      <vt:lpstr>PowerPoint Presentation</vt:lpstr>
      <vt:lpstr>Water Enterprise</vt:lpstr>
      <vt:lpstr>Water Fund Key Issues</vt:lpstr>
      <vt:lpstr>Water FY 18-19 Operating Budget</vt:lpstr>
      <vt:lpstr>Water Five-Year Financial Plan With No Rate Increase</vt:lpstr>
      <vt:lpstr>Five-Year Water Financial Plan</vt:lpstr>
      <vt:lpstr>Water Financial Plan comparison</vt:lpstr>
      <vt:lpstr>Ten-Year Water Capital Plan</vt:lpstr>
      <vt:lpstr>Ten-Year Water Capital Plan</vt:lpstr>
      <vt:lpstr>Water Rate Structure Recommendations</vt:lpstr>
      <vt:lpstr>Residential Water Customer Bill Impacts</vt:lpstr>
      <vt:lpstr>Proposed Water Impact Fees</vt:lpstr>
      <vt:lpstr>Original Proposed Monthly Rates</vt:lpstr>
      <vt:lpstr>Original Proposed Monthly Rates</vt:lpstr>
      <vt:lpstr>Monthly Residential Water Rate Survey</vt:lpstr>
      <vt:lpstr>Wastewater Enterprise</vt:lpstr>
      <vt:lpstr>Wastewater Fund- Key Issues</vt:lpstr>
      <vt:lpstr>Wastewater FY 18-19 Operating Budget</vt:lpstr>
      <vt:lpstr>Wastewater Five-Year Financial Plan With No Rate Increase</vt:lpstr>
      <vt:lpstr>Five-Year Wastewater Financial Plan</vt:lpstr>
      <vt:lpstr>Wastewater Financial Plan Comparison</vt:lpstr>
      <vt:lpstr>Ten-Year Wastewater Capital Plan</vt:lpstr>
      <vt:lpstr>Ten-Year Wastewater Capital Plan</vt:lpstr>
      <vt:lpstr>Wastewater Rate Structure Recommendations</vt:lpstr>
      <vt:lpstr>Proposed Wastewater Impact Fees</vt:lpstr>
      <vt:lpstr>Wastewater Proposed Rates</vt:lpstr>
      <vt:lpstr>Monthly Residential Sewer Rate Survey</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dc:title>
  <dc:creator/>
  <cp:lastModifiedBy>Kelly Dodds</cp:lastModifiedBy>
  <cp:revision>816</cp:revision>
  <cp:lastPrinted>2018-03-09T01:04:03Z</cp:lastPrinted>
  <dcterms:created xsi:type="dcterms:W3CDTF">2014-12-02T15:37:05Z</dcterms:created>
  <dcterms:modified xsi:type="dcterms:W3CDTF">2018-04-28T20:19:26Z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0x010100BC5587333A2D914199E209AD0C932086</vt:lpwstr>
  </property>
</Properties>
</file>