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65" r:id="rId2"/>
    <p:sldId id="307" r:id="rId3"/>
    <p:sldId id="313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5" r:id="rId20"/>
    <p:sldId id="341" r:id="rId21"/>
    <p:sldId id="282" r:id="rId22"/>
    <p:sldId id="284" r:id="rId23"/>
    <p:sldId id="304" r:id="rId24"/>
    <p:sldId id="285" r:id="rId25"/>
    <p:sldId id="286" r:id="rId26"/>
    <p:sldId id="288" r:id="rId27"/>
    <p:sldId id="333" r:id="rId28"/>
    <p:sldId id="334" r:id="rId29"/>
    <p:sldId id="335" r:id="rId30"/>
    <p:sldId id="342" r:id="rId31"/>
    <p:sldId id="273" r:id="rId32"/>
    <p:sldId id="338" r:id="rId33"/>
    <p:sldId id="327" r:id="rId34"/>
    <p:sldId id="336" r:id="rId35"/>
    <p:sldId id="281" r:id="rId36"/>
    <p:sldId id="283" r:id="rId37"/>
    <p:sldId id="337" r:id="rId38"/>
    <p:sldId id="343" r:id="rId39"/>
    <p:sldId id="332" r:id="rId40"/>
    <p:sldId id="315" r:id="rId41"/>
    <p:sldId id="339" r:id="rId42"/>
    <p:sldId id="316" r:id="rId43"/>
    <p:sldId id="340" r:id="rId44"/>
    <p:sldId id="317" r:id="rId45"/>
    <p:sldId id="350" r:id="rId46"/>
    <p:sldId id="318" r:id="rId47"/>
    <p:sldId id="320" r:id="rId48"/>
    <p:sldId id="319" r:id="rId49"/>
    <p:sldId id="324" r:id="rId50"/>
    <p:sldId id="331" r:id="rId51"/>
    <p:sldId id="329" r:id="rId52"/>
    <p:sldId id="330" r:id="rId53"/>
    <p:sldId id="348" r:id="rId54"/>
    <p:sldId id="347" r:id="rId55"/>
    <p:sldId id="346" r:id="rId56"/>
    <p:sldId id="344" r:id="rId57"/>
    <p:sldId id="345" r:id="rId58"/>
    <p:sldId id="349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hony Kalvans" initials="AK" lastIdx="1" clrIdx="0">
    <p:extLst>
      <p:ext uri="{19B8F6BF-5375-455C-9EA6-DF929625EA0E}">
        <p15:presenceInfo xmlns:p15="http://schemas.microsoft.com/office/powerpoint/2012/main" userId="Anthony Kalva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94706" autoAdjust="0"/>
  </p:normalViewPr>
  <p:slideViewPr>
    <p:cSldViewPr snapToGrid="0">
      <p:cViewPr varScale="1">
        <p:scale>
          <a:sx n="82" d="100"/>
          <a:sy n="82" d="100"/>
        </p:scale>
        <p:origin x="917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9/6/2020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9/6/2020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9/6/2020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9/6/2020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9/6/2020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9/6/2020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9/6/2020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9/6/2020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9/6/2020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9/6/2020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9/6/2020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9/6/2020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9/6/2020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9/6/2020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Rectangle 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9/6/2020</a:t>
            </a:fld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pjOPdiCHBg?feature=oembed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Gxni1c-klM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San Miguel CSD CREST WORKSHOP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Kickoff Meeting</a:t>
            </a: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C59E1-8F00-491B-9846-FBC68560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 1970s to 1979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D34EA-C109-46FE-8A42-76BF9A8A7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 1970s City of Paso Robles annexes large tracts of lands.</a:t>
            </a:r>
          </a:p>
          <a:p>
            <a:r>
              <a:rPr lang="en-US" dirty="0"/>
              <a:t>1975: Almond Industry starts to shut down, impacting Paso’s economy.</a:t>
            </a:r>
          </a:p>
          <a:p>
            <a:r>
              <a:rPr lang="en-US" dirty="0"/>
              <a:t>1976: Templeton CSD is formed.</a:t>
            </a:r>
          </a:p>
          <a:p>
            <a:r>
              <a:rPr lang="en-US" dirty="0"/>
              <a:t>1977: Twin Cities Hospital is built.</a:t>
            </a:r>
          </a:p>
          <a:p>
            <a:r>
              <a:rPr lang="en-US" dirty="0"/>
              <a:t>1978: Prop 13 passes dramatically affecting government revenues.</a:t>
            </a:r>
          </a:p>
          <a:p>
            <a:r>
              <a:rPr lang="en-US" dirty="0"/>
              <a:t>1979: City of Atascadero is formed.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57F5C-D86F-49CD-936A-4EAD4AA4F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1980 to 1982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F4A0C-F0C3-49A8-A16E-261983AF16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1980: San Miguel considers forming a CSD. County gives dismal report on town, threatens to shut off lights. West 10</a:t>
            </a:r>
            <a:r>
              <a:rPr lang="en-US" baseline="30000" dirty="0"/>
              <a:t>th</a:t>
            </a:r>
            <a:r>
              <a:rPr lang="en-US" dirty="0"/>
              <a:t> Street removed from Water District Area.</a:t>
            </a:r>
          </a:p>
          <a:p>
            <a:r>
              <a:rPr lang="en-US" dirty="0"/>
              <a:t>1982: San Miguel Fire District on verge of financial bankruptcy considers annexing the San Lawrence Terrace.</a:t>
            </a:r>
          </a:p>
          <a:p>
            <a:endParaRPr lang="en-US" dirty="0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DD6045-FE68-47C4-968B-DFE0292656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60" y="2006082"/>
            <a:ext cx="5829262" cy="2509934"/>
          </a:xfrm>
        </p:spPr>
      </p:pic>
    </p:spTree>
    <p:extLst>
      <p:ext uri="{BB962C8B-B14F-4D97-AF65-F5344CB8AC3E}">
        <p14:creationId xmlns:p14="http://schemas.microsoft.com/office/powerpoint/2010/main" val="302483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5527-D5DC-468B-B18B-28F7AC984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1982 to 1983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6E70D-A461-41D0-9969-C4425D052F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1982: City of Paso Robles proposes to annex from Wellsona Road to the Templeton Cemetery.  Paso gains control over disputed territory between Templeton and Paso Robles. Paso Robles denied Wellsona Annexation.</a:t>
            </a:r>
          </a:p>
          <a:p>
            <a:r>
              <a:rPr lang="en-US" dirty="0"/>
              <a:t>1983: San Lawrence Terrace is annexed by San Miguel Fire District.</a:t>
            </a:r>
          </a:p>
          <a:p>
            <a:endParaRPr lang="en-US" dirty="0"/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C9CE6F61-E3BA-49EC-99F8-E742B97CB1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272" y="453029"/>
            <a:ext cx="4341099" cy="5573121"/>
          </a:xfrm>
        </p:spPr>
      </p:pic>
    </p:spTree>
    <p:extLst>
      <p:ext uri="{BB962C8B-B14F-4D97-AF65-F5344CB8AC3E}">
        <p14:creationId xmlns:p14="http://schemas.microsoft.com/office/powerpoint/2010/main" val="112027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EDCC-3D00-4D17-B8B5-1FA5DC13A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1990 to 1993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0D9FB-0ED8-41FA-9110-7B0097601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1990s: Templeton and Heritage Ranch attempt incorporation, declared unfeasible.</a:t>
            </a:r>
          </a:p>
          <a:p>
            <a:r>
              <a:rPr lang="en-US" dirty="0"/>
              <a:t>1992: State educational fund implodes; state takes property tax money away from local agencies.</a:t>
            </a:r>
          </a:p>
          <a:p>
            <a:r>
              <a:rPr lang="en-US" dirty="0"/>
              <a:t>1992: Revenue neutrality law passes impacting incorporations.</a:t>
            </a:r>
          </a:p>
          <a:p>
            <a:r>
              <a:rPr lang="en-US" dirty="0"/>
              <a:t>1993: Prop 172 passes, dedicating .5% of sales tax to cities and counties, special districts left out.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74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4D23-4C0C-4E47-A929-61C8E47C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1999 to 2003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4BEC5-EFE2-432E-B158-835E858E1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1999: San Miguel CSD is formed. Sanitary District starts upgrades at sewer plant ending building moratorium.</a:t>
            </a:r>
          </a:p>
          <a:p>
            <a:r>
              <a:rPr lang="en-US" dirty="0"/>
              <a:t>2000: Measure to dissolve Sanitary District passes by 1 vote. legal battle breaks out between CSD and Sanitary District. </a:t>
            </a:r>
          </a:p>
          <a:p>
            <a:r>
              <a:rPr lang="en-US" dirty="0"/>
              <a:t>2001: Sanitary District is finally merged with CSD.</a:t>
            </a:r>
          </a:p>
          <a:p>
            <a:r>
              <a:rPr lang="en-US" dirty="0"/>
              <a:t>2003: Original Community Design Plan is crafted.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91535-0B18-4FC8-9B0E-27035581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2004 to 2008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612C0-3005-4359-9101-DE479498B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2004: Financial problems hit San Miguel CSD.</a:t>
            </a:r>
          </a:p>
          <a:p>
            <a:r>
              <a:rPr lang="en-US" dirty="0"/>
              <a:t>2004: Proposed Cayucos CSD fails by a landslide.</a:t>
            </a:r>
          </a:p>
          <a:p>
            <a:r>
              <a:rPr lang="en-US" dirty="0"/>
              <a:t>2005 Nipomo CSD considered incorporation. Declared financially unfeasible.</a:t>
            </a:r>
          </a:p>
          <a:p>
            <a:r>
              <a:rPr lang="en-US" dirty="0"/>
              <a:t>2006: Los Osos CSD Declares bankruptcy over its ongoing sewer saga.</a:t>
            </a:r>
          </a:p>
          <a:p>
            <a:r>
              <a:rPr lang="en-US" dirty="0"/>
              <a:t>2007: Construction begins on Lake Nacimiento Pipeline Project. Providing water to Paso, Templeton, Atascadero, San Luis Obispo, and Cayucos. San Miguel opts out over costs.</a:t>
            </a:r>
          </a:p>
          <a:p>
            <a:r>
              <a:rPr lang="en-US" dirty="0"/>
              <a:t>2008: Great Recession hits, housing markets implode wiping out property tax income.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9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4690-B5B6-4B80-98AC-81D8F14C4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2008 to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6F689-200C-4DD6-A721-037736CEB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2010: Paso Basin declared to be in overdraft.</a:t>
            </a:r>
          </a:p>
          <a:p>
            <a:r>
              <a:rPr lang="en-US" dirty="0"/>
              <a:t>2012: Almond Acres opens.</a:t>
            </a:r>
          </a:p>
          <a:p>
            <a:r>
              <a:rPr lang="en-US" dirty="0"/>
              <a:t>2014: State passes new rules for groundwater use.</a:t>
            </a:r>
          </a:p>
          <a:p>
            <a:r>
              <a:rPr lang="en-US" dirty="0"/>
              <a:t>2016: Special election for Paso Groundwater Basin District fails in a landslide vote.</a:t>
            </a:r>
          </a:p>
          <a:p>
            <a:r>
              <a:rPr lang="en-US" dirty="0"/>
              <a:t>2016: A remastered Community Design Plan for San Miguel is adopted by the county.</a:t>
            </a:r>
          </a:p>
          <a:p>
            <a:r>
              <a:rPr lang="en-US" dirty="0"/>
              <a:t>2017: The Shandon San Juan and Estrella, Creston, and El Pomar Water Districts are formed.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7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E1F83-B90D-4935-B821-81CBFF688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to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01256-7F89-40BF-B6DF-EA43290BD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2018: Cayucos Fire District disbands over funding issues.</a:t>
            </a:r>
          </a:p>
          <a:p>
            <a:r>
              <a:rPr lang="en-US" dirty="0"/>
              <a:t>2018: San Miguel CSD starts path on sewer plant expansion.</a:t>
            </a:r>
          </a:p>
          <a:p>
            <a:r>
              <a:rPr lang="en-US" dirty="0"/>
              <a:t>2019: Templeton finally cuts its sewer service with Paso Robles.</a:t>
            </a:r>
          </a:p>
          <a:p>
            <a:r>
              <a:rPr lang="en-US" dirty="0"/>
              <a:t>2019: Templeton holds a special election to fund full time fire fighters. It passes.</a:t>
            </a:r>
          </a:p>
          <a:p>
            <a:r>
              <a:rPr lang="en-US" dirty="0"/>
              <a:t>2019: Financial outlook for San Miguel CSD stabilizes.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3193E-8833-4BD7-9D04-06AAE0F49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F9219-69B5-4D78-AB1B-CC230D5E7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2020: San Miguel CSD takes on downtown landscaping.</a:t>
            </a:r>
          </a:p>
          <a:p>
            <a:r>
              <a:rPr lang="en-US" dirty="0"/>
              <a:t>2020: San Miguel CSD purchases new fire engine and looks at housing for firefighters.</a:t>
            </a:r>
          </a:p>
          <a:p>
            <a:r>
              <a:rPr lang="en-US" dirty="0"/>
              <a:t>2020: Templeton considers incorporation again, declared unfeasible.</a:t>
            </a:r>
          </a:p>
          <a:p>
            <a:r>
              <a:rPr lang="en-US" dirty="0"/>
              <a:t>2020: Templeton completes its 3-year strategic plan, declares board dysfunction is a weakness of theirs.</a:t>
            </a:r>
          </a:p>
          <a:p>
            <a:r>
              <a:rPr lang="en-US" dirty="0"/>
              <a:t>2020: Oceano CSD kicked out of Five Cities Fire Authority after property tax increase fails.</a:t>
            </a:r>
          </a:p>
          <a:p>
            <a:r>
              <a:rPr lang="en-US" dirty="0"/>
              <a:t>2020: COVID-19 severely impacts Paso’s revenue sources and seeks a 1% sales tax increase on the ballot.</a:t>
            </a:r>
          </a:p>
          <a:p>
            <a:r>
              <a:rPr lang="en-US" dirty="0"/>
              <a:t>2020: Almond Acres Charter Academy, gets approval to leave San Miguel.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7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720CB-3AAD-46F4-8996-DC9A63788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5E1DE-D121-4401-BC29-98D7B903E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San Miguel had a long boom cycle from 1900 to 1954 and was more developed than Templeton and Atascadero.</a:t>
            </a:r>
          </a:p>
          <a:p>
            <a:r>
              <a:rPr lang="en-US" dirty="0"/>
              <a:t>Most Incorporation attempts have failed due to not being financially feasible. None of the communities mentioned have a large commercial district nor planned long term to incorporate.</a:t>
            </a:r>
          </a:p>
          <a:p>
            <a:r>
              <a:rPr lang="en-US" dirty="0"/>
              <a:t>Paso has a history of aggressive expansion</a:t>
            </a:r>
          </a:p>
          <a:p>
            <a:r>
              <a:rPr lang="en-US" dirty="0"/>
              <a:t>Financial problems plague most governments</a:t>
            </a:r>
          </a:p>
          <a:p>
            <a:r>
              <a:rPr lang="en-US" dirty="0"/>
              <a:t>Most governments failed to be proactive about long term challenges</a:t>
            </a:r>
          </a:p>
          <a:p>
            <a:r>
              <a:rPr lang="en-US" dirty="0"/>
              <a:t>CSDs have been left out when it comes to state funding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25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63338-112E-47B5-A3AB-41B31DE29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B30B-9C81-42E8-A6CA-13BB1AF5E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over the background and lead up to this meeting.</a:t>
            </a:r>
          </a:p>
          <a:p>
            <a:r>
              <a:rPr lang="en-US" dirty="0"/>
              <a:t>Go over what is CREST.</a:t>
            </a:r>
          </a:p>
          <a:p>
            <a:r>
              <a:rPr lang="en-US" dirty="0"/>
              <a:t>Give an overview of which plans affect 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0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739707-73FE-4C30-B582-816FF632F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was the outcome from all this?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248EC-12D2-473A-938D-16B36BC4C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58B6-9B33-4263-AA9A-60E1BC461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Profile of San Miguel (2010 census data)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B7A3C-92AA-4157-91C4-849000853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Population of 2,336</a:t>
            </a:r>
          </a:p>
          <a:p>
            <a:r>
              <a:rPr lang="en-US" dirty="0"/>
              <a:t>51% of the community is Latino</a:t>
            </a:r>
          </a:p>
          <a:p>
            <a:r>
              <a:rPr lang="en-US" dirty="0"/>
              <a:t>23% of community lives in poverty</a:t>
            </a:r>
          </a:p>
          <a:p>
            <a:r>
              <a:rPr lang="en-US" dirty="0"/>
              <a:t>52% of the community rents</a:t>
            </a:r>
          </a:p>
          <a:p>
            <a:r>
              <a:rPr lang="en-US" dirty="0"/>
              <a:t>Median home value is $425,000 (PR City is $525,000 and Templeton is $640,000)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E8F97-B43A-4E14-9546-7659D9AB6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CSD Boundaries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CBC79B9F-FF5A-46BB-88B7-DDF8C8389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951" y="1901825"/>
            <a:ext cx="4920099" cy="4127500"/>
          </a:xfrm>
        </p:spPr>
      </p:pic>
    </p:spTree>
    <p:extLst>
      <p:ext uri="{BB962C8B-B14F-4D97-AF65-F5344CB8AC3E}">
        <p14:creationId xmlns:p14="http://schemas.microsoft.com/office/powerpoint/2010/main" val="317827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9D9C4-2BD4-4721-8F43-938147C7B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CSD Services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2423BB7-EF68-4EFA-B963-418362F76B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486362"/>
              </p:ext>
            </p:extLst>
          </p:nvPr>
        </p:nvGraphicFramePr>
        <p:xfrm>
          <a:off x="1341438" y="1901825"/>
          <a:ext cx="9509122" cy="37084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358446">
                  <a:extLst>
                    <a:ext uri="{9D8B030D-6E8A-4147-A177-3AD203B41FA5}">
                      <a16:colId xmlns:a16="http://schemas.microsoft.com/office/drawing/2014/main" val="3089991288"/>
                    </a:ext>
                  </a:extLst>
                </a:gridCol>
                <a:gridCol w="1358446">
                  <a:extLst>
                    <a:ext uri="{9D8B030D-6E8A-4147-A177-3AD203B41FA5}">
                      <a16:colId xmlns:a16="http://schemas.microsoft.com/office/drawing/2014/main" val="1603185393"/>
                    </a:ext>
                  </a:extLst>
                </a:gridCol>
                <a:gridCol w="1358446">
                  <a:extLst>
                    <a:ext uri="{9D8B030D-6E8A-4147-A177-3AD203B41FA5}">
                      <a16:colId xmlns:a16="http://schemas.microsoft.com/office/drawing/2014/main" val="3535113377"/>
                    </a:ext>
                  </a:extLst>
                </a:gridCol>
                <a:gridCol w="1358446">
                  <a:extLst>
                    <a:ext uri="{9D8B030D-6E8A-4147-A177-3AD203B41FA5}">
                      <a16:colId xmlns:a16="http://schemas.microsoft.com/office/drawing/2014/main" val="623809506"/>
                    </a:ext>
                  </a:extLst>
                </a:gridCol>
                <a:gridCol w="1358446">
                  <a:extLst>
                    <a:ext uri="{9D8B030D-6E8A-4147-A177-3AD203B41FA5}">
                      <a16:colId xmlns:a16="http://schemas.microsoft.com/office/drawing/2014/main" val="4086096469"/>
                    </a:ext>
                  </a:extLst>
                </a:gridCol>
                <a:gridCol w="1358446">
                  <a:extLst>
                    <a:ext uri="{9D8B030D-6E8A-4147-A177-3AD203B41FA5}">
                      <a16:colId xmlns:a16="http://schemas.microsoft.com/office/drawing/2014/main" val="2824734648"/>
                    </a:ext>
                  </a:extLst>
                </a:gridCol>
                <a:gridCol w="1358446">
                  <a:extLst>
                    <a:ext uri="{9D8B030D-6E8A-4147-A177-3AD203B41FA5}">
                      <a16:colId xmlns:a16="http://schemas.microsoft.com/office/drawing/2014/main" val="534255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San Miguel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Cambria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Heritage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Nipomo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Templeton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07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478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Lighting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889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783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59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Garbage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870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Drainage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366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631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Landscape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103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Memorial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054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7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43F10-8952-4EA8-9011-449862BF1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Reserve Line Area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39E416CF-8CA9-43A4-A8CD-C4916BBB6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39" y="1901825"/>
            <a:ext cx="3682123" cy="4127500"/>
          </a:xfrm>
        </p:spPr>
      </p:pic>
    </p:spTree>
    <p:extLst>
      <p:ext uri="{BB962C8B-B14F-4D97-AF65-F5344CB8AC3E}">
        <p14:creationId xmlns:p14="http://schemas.microsoft.com/office/powerpoint/2010/main" val="22785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43962-B7EE-4B3C-A198-5E8FD6A5B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rate boundaries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56E6DD-6A1B-4D65-B354-3AD1226E4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893" y="1664833"/>
            <a:ext cx="4600253" cy="4617356"/>
          </a:xfrm>
        </p:spPr>
      </p:pic>
    </p:spTree>
    <p:extLst>
      <p:ext uri="{BB962C8B-B14F-4D97-AF65-F5344CB8AC3E}">
        <p14:creationId xmlns:p14="http://schemas.microsoft.com/office/powerpoint/2010/main" val="370289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6ABF2-51A1-4772-9E0F-6584BC73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from each tax rate area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24B493-8D1D-4D49-B9F0-CB05F496F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68" y="1901825"/>
            <a:ext cx="7432464" cy="4127500"/>
          </a:xfrm>
        </p:spPr>
      </p:pic>
    </p:spTree>
    <p:extLst>
      <p:ext uri="{BB962C8B-B14F-4D97-AF65-F5344CB8AC3E}">
        <p14:creationId xmlns:p14="http://schemas.microsoft.com/office/powerpoint/2010/main" val="368984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56E86-2B9C-42F8-B369-CF3A680C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Rate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88422-62D3-492D-AA65-531D12A36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areas pay more for fire service than other areas.</a:t>
            </a:r>
          </a:p>
          <a:p>
            <a:r>
              <a:rPr lang="en-US" dirty="0"/>
              <a:t>Some areas pay property taxes for sewer on top of their sewer bill. Others don’t.</a:t>
            </a:r>
          </a:p>
          <a:p>
            <a:r>
              <a:rPr lang="en-US" dirty="0"/>
              <a:t>Large areas on the east side of the river have no current funding source for other services, such as streetlights.</a:t>
            </a:r>
          </a:p>
          <a:p>
            <a:r>
              <a:rPr lang="en-US" dirty="0"/>
              <a:t>This is a result of merging all the old special districts together. Most other CSDs and city’s have a general fund. San Miguel does not.</a:t>
            </a:r>
          </a:p>
          <a:p>
            <a:r>
              <a:rPr lang="en-US" dirty="0"/>
              <a:t>Fire, Lighting/Landscaping, and Sewer funds are affected by property taxes.</a:t>
            </a:r>
          </a:p>
        </p:txBody>
      </p:sp>
    </p:spTree>
    <p:extLst>
      <p:ext uri="{BB962C8B-B14F-4D97-AF65-F5344CB8AC3E}">
        <p14:creationId xmlns:p14="http://schemas.microsoft.com/office/powerpoint/2010/main" val="7372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877946-BEF0-4465-BA42-76067C111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 Templeton vs San Miguel</a:t>
            </a:r>
          </a:p>
        </p:txBody>
      </p:sp>
      <p:pic>
        <p:nvPicPr>
          <p:cNvPr id="8" name="Content Placeholder 7" descr="A close up of a card&#10;&#10;Description automatically generated">
            <a:extLst>
              <a:ext uri="{FF2B5EF4-FFF2-40B4-BE49-F238E27FC236}">
                <a16:creationId xmlns:a16="http://schemas.microsoft.com/office/drawing/2014/main" id="{FA7D312A-F06E-4DD9-B161-93494A7607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6" y="2235853"/>
            <a:ext cx="5545394" cy="2940175"/>
          </a:xfrm>
        </p:spPr>
      </p:pic>
      <p:pic>
        <p:nvPicPr>
          <p:cNvPr id="10" name="Content Placeholder 9" descr="A close up of a card&#10;&#10;Description automatically generated">
            <a:extLst>
              <a:ext uri="{FF2B5EF4-FFF2-40B4-BE49-F238E27FC236}">
                <a16:creationId xmlns:a16="http://schemas.microsoft.com/office/drawing/2014/main" id="{983B07F9-0AB9-40FC-8DBA-0B15DE18E8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2" y="2235854"/>
            <a:ext cx="5322621" cy="3029092"/>
          </a:xfrm>
        </p:spPr>
      </p:pic>
    </p:spTree>
    <p:extLst>
      <p:ext uri="{BB962C8B-B14F-4D97-AF65-F5344CB8AC3E}">
        <p14:creationId xmlns:p14="http://schemas.microsoft.com/office/powerpoint/2010/main" val="90433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8A5E08-1976-43D2-8E11-1717AD1B9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 Templeton vs San Miguel the effects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943F2-4EDB-4C0F-B36D-E48D6B7E1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$640,000 home will only pay $637.44 to the Templeton CSD.</a:t>
            </a:r>
          </a:p>
          <a:p>
            <a:r>
              <a:rPr lang="en-US" dirty="0"/>
              <a:t>A $425,000 home will pay $ 943.07 to the San Miguel CSD.</a:t>
            </a:r>
          </a:p>
        </p:txBody>
      </p:sp>
    </p:spTree>
    <p:extLst>
      <p:ext uri="{BB962C8B-B14F-4D97-AF65-F5344CB8AC3E}">
        <p14:creationId xmlns:p14="http://schemas.microsoft.com/office/powerpoint/2010/main" val="188755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67BE8-1B2C-4FEC-B0B3-77B5997D3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3B636-5A12-411B-AF33-E0DD96A14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9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F3AD11-042C-4B15-A0DF-FD430E3C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go from here?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2E8B97-FF76-43C8-9BFC-613275F6A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8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CREST?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Community</a:t>
            </a:r>
          </a:p>
          <a:p>
            <a:r>
              <a:rPr lang="en-US" dirty="0"/>
              <a:t>Reinvestment</a:t>
            </a:r>
          </a:p>
          <a:p>
            <a:r>
              <a:rPr lang="en-US" dirty="0"/>
              <a:t>Empowerment</a:t>
            </a:r>
          </a:p>
          <a:p>
            <a:r>
              <a:rPr lang="en-US" dirty="0"/>
              <a:t>Services </a:t>
            </a:r>
          </a:p>
          <a:p>
            <a:r>
              <a:rPr lang="en-US" dirty="0"/>
              <a:t>Toolkit</a:t>
            </a:r>
          </a:p>
        </p:txBody>
      </p:sp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A22A0-9F75-411D-9377-84CD9F24C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CREST based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1D376-D7F0-4CB1-8026-7EA728E2A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based on “The Strong Towns Approach”.</a:t>
            </a:r>
          </a:p>
        </p:txBody>
      </p:sp>
    </p:spTree>
    <p:extLst>
      <p:ext uri="{BB962C8B-B14F-4D97-AF65-F5344CB8AC3E}">
        <p14:creationId xmlns:p14="http://schemas.microsoft.com/office/powerpoint/2010/main" val="113559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C6751-0B17-47CD-94F1-2E2454F4D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CREST?</a:t>
            </a:r>
          </a:p>
        </p:txBody>
      </p:sp>
      <p:pic>
        <p:nvPicPr>
          <p:cNvPr id="4" name="Online Media 3" title="Curbside Chat Trailer">
            <a:hlinkClick r:id="" action="ppaction://media"/>
            <a:extLst>
              <a:ext uri="{FF2B5EF4-FFF2-40B4-BE49-F238E27FC236}">
                <a16:creationId xmlns:a16="http://schemas.microsoft.com/office/drawing/2014/main" id="{A639C9C7-E26F-4EB4-88A5-A9B7616C228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27288" y="1901825"/>
            <a:ext cx="7337425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1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7D2BA-8FD2-495A-8CB9-A054BE2A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CREST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D5F7-8845-4DB2-9368-031F68A59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Identify small low-cost projects that the CSD could easily act on.</a:t>
            </a:r>
          </a:p>
          <a:p>
            <a:pPr lvl="0"/>
            <a:r>
              <a:rPr lang="en-US" dirty="0"/>
              <a:t>Develop tools for building community wealth in underperforming neighborhoods.</a:t>
            </a:r>
          </a:p>
          <a:p>
            <a:pPr lvl="0"/>
            <a:r>
              <a:rPr lang="en-US" dirty="0"/>
              <a:t>Empower the community with buy in.</a:t>
            </a:r>
          </a:p>
          <a:p>
            <a:r>
              <a:rPr lang="en-US" dirty="0"/>
              <a:t>Empower the CSD Staff and Board with the flexibility to innovate and prepare for future challenges to the district.</a:t>
            </a:r>
          </a:p>
          <a:p>
            <a:r>
              <a:rPr lang="en-US" dirty="0"/>
              <a:t>Encourage innovation in the community.</a:t>
            </a:r>
          </a:p>
          <a:p>
            <a:r>
              <a:rPr lang="en-US" dirty="0"/>
              <a:t>Make the community and CSD more fiscally resilient.</a:t>
            </a:r>
          </a:p>
          <a:p>
            <a:r>
              <a:rPr lang="en-US" dirty="0"/>
              <a:t>Set a clear vision and mission for the San Miguel CSD</a:t>
            </a:r>
          </a:p>
        </p:txBody>
      </p:sp>
    </p:spTree>
    <p:extLst>
      <p:ext uri="{BB962C8B-B14F-4D97-AF65-F5344CB8AC3E}">
        <p14:creationId xmlns:p14="http://schemas.microsoft.com/office/powerpoint/2010/main" val="27631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00D1-9973-496F-AA87-46FEEF49A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CREST vs. a Strategic Plan or Master Plan?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AEDAC-EC50-4C67-94DF-2AEB8F928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CREST is based on developing smaller more actionable projects vs larger or more abstract projects.</a:t>
            </a:r>
          </a:p>
          <a:p>
            <a:r>
              <a:rPr lang="en-US" dirty="0"/>
              <a:t>CREST is designed to be more user friendly versus the several thousand pages of existing plans affecting San Miguel.</a:t>
            </a:r>
          </a:p>
          <a:p>
            <a:r>
              <a:rPr lang="en-US" dirty="0"/>
              <a:t>Strategic Plans and Master Plans can “sit on the shelf” for 20 years or more.</a:t>
            </a:r>
          </a:p>
          <a:p>
            <a:r>
              <a:rPr lang="en-US" dirty="0"/>
              <a:t>CREST would identify costs for projects and their impacts on the community.</a:t>
            </a:r>
          </a:p>
          <a:p>
            <a:r>
              <a:rPr lang="en-US" dirty="0"/>
              <a:t>Strategic Plans and Master Plans can be expensive.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9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BF2B-BBF4-4701-8640-0AB77C0EE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Traditional Plan vs CREST?</a:t>
            </a:r>
          </a:p>
        </p:txBody>
      </p:sp>
      <p:pic>
        <p:nvPicPr>
          <p:cNvPr id="8" name="Content Placeholder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C5CDD3F-4C74-4810-9FA2-1C8D13FECE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45" y="1901825"/>
            <a:ext cx="4020785" cy="4124325"/>
          </a:xfrm>
        </p:spPr>
      </p:pic>
      <p:pic>
        <p:nvPicPr>
          <p:cNvPr id="6" name="Content Placeholder 5" descr="A close up of a road&#10;&#10;Description automatically generated">
            <a:extLst>
              <a:ext uri="{FF2B5EF4-FFF2-40B4-BE49-F238E27FC236}">
                <a16:creationId xmlns:a16="http://schemas.microsoft.com/office/drawing/2014/main" id="{729AF9C0-66D8-4340-B1A0-3BB04527BE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69" y="1901825"/>
            <a:ext cx="3669788" cy="4124325"/>
          </a:xfrm>
        </p:spPr>
      </p:pic>
    </p:spTree>
    <p:extLst>
      <p:ext uri="{BB962C8B-B14F-4D97-AF65-F5344CB8AC3E}">
        <p14:creationId xmlns:p14="http://schemas.microsoft.com/office/powerpoint/2010/main" val="108585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454083-3ECB-4C93-A451-CEB52342C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we done CREST style projects before?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F7A10-3C97-4309-9767-BF5332F08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Mattress and E Waste Recycling.</a:t>
            </a:r>
          </a:p>
          <a:p>
            <a:r>
              <a:rPr lang="en-US" dirty="0"/>
              <a:t>Trash cans downtown.</a:t>
            </a:r>
          </a:p>
          <a:p>
            <a:r>
              <a:rPr lang="en-US" dirty="0"/>
              <a:t>Repairing and maintaining the downtown landscaping.</a:t>
            </a:r>
          </a:p>
        </p:txBody>
      </p:sp>
    </p:spTree>
    <p:extLst>
      <p:ext uri="{BB962C8B-B14F-4D97-AF65-F5344CB8AC3E}">
        <p14:creationId xmlns:p14="http://schemas.microsoft.com/office/powerpoint/2010/main" val="20886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A53739-7875-4DA1-BF01-1898977EA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what neighborhoods to reinvest in?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D2AED7-D957-433A-8DEF-30DF32DDF4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75917-D866-46A5-BBA1-2DA74E04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Per Acre</a:t>
            </a:r>
          </a:p>
        </p:txBody>
      </p:sp>
      <p:pic>
        <p:nvPicPr>
          <p:cNvPr id="4" name="Online Media 3" title="Traditional Development - #6 in the Strong Towns Curbside Chat Video Series">
            <a:hlinkClick r:id="" action="ppaction://media"/>
            <a:extLst>
              <a:ext uri="{FF2B5EF4-FFF2-40B4-BE49-F238E27FC236}">
                <a16:creationId xmlns:a16="http://schemas.microsoft.com/office/drawing/2014/main" id="{66AE32D2-9F1E-44D8-A39E-923743E082B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27288" y="1901825"/>
            <a:ext cx="7337425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4077-27F9-419E-9756-E8CF5690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get here? Timeline of area: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54DF5-331F-4519-B82D-11778A441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1797: Mission San Miguel is founded.</a:t>
            </a:r>
          </a:p>
          <a:p>
            <a:r>
              <a:rPr lang="en-US" dirty="0"/>
              <a:t>1886: Railroad arrives in San Miguel.</a:t>
            </a:r>
          </a:p>
          <a:p>
            <a:r>
              <a:rPr lang="en-US" dirty="0"/>
              <a:t>1887: Original townsite of San Miguel burns down.</a:t>
            </a:r>
          </a:p>
          <a:p>
            <a:r>
              <a:rPr lang="en-US" dirty="0"/>
              <a:t>1889: City of Paso Robles is formed.</a:t>
            </a:r>
          </a:p>
          <a:p>
            <a:r>
              <a:rPr lang="en-US" dirty="0"/>
              <a:t>1890: Templeton Fire District is formed.</a:t>
            </a:r>
          </a:p>
          <a:p>
            <a:r>
              <a:rPr lang="en-US" dirty="0"/>
              <a:t>1899: San Miguel Fire District is formed.</a:t>
            </a:r>
          </a:p>
          <a:p>
            <a:r>
              <a:rPr lang="en-US" dirty="0"/>
              <a:t>1899: Templeton Sanitary District is formed.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7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C2C0D-81CC-467C-8413-99786DD42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Per Acre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5F9D-9241-4B81-9D24-7F768512E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Infrastructure costs money, regardless of how many buildings are on a block.</a:t>
            </a:r>
          </a:p>
          <a:p>
            <a:r>
              <a:rPr lang="en-US" dirty="0"/>
              <a:t>Infrastructure costs money, even in front of a vacant lot.</a:t>
            </a:r>
          </a:p>
          <a:p>
            <a:r>
              <a:rPr lang="en-US" dirty="0"/>
              <a:t>Some neighborhoods are a financial drain on revenues.</a:t>
            </a:r>
          </a:p>
          <a:p>
            <a:r>
              <a:rPr lang="en-US" dirty="0"/>
              <a:t>Value is comprised of the land and the improvements on it.</a:t>
            </a:r>
          </a:p>
        </p:txBody>
      </p:sp>
    </p:spTree>
    <p:extLst>
      <p:ext uri="{BB962C8B-B14F-4D97-AF65-F5344CB8AC3E}">
        <p14:creationId xmlns:p14="http://schemas.microsoft.com/office/powerpoint/2010/main" val="39839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9E29F-49F3-4632-81BA-64BA7918B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Per Acre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8A4F0-4537-4863-BF4D-E34CF4948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neighborhoods generate the biggest financial return for the CSD?</a:t>
            </a:r>
          </a:p>
          <a:p>
            <a:r>
              <a:rPr lang="en-US" dirty="0"/>
              <a:t>What building in San Miguel generates the most financial benefits for the CSD and community regarding relative to its size?</a:t>
            </a:r>
          </a:p>
        </p:txBody>
      </p:sp>
    </p:spTree>
    <p:extLst>
      <p:ext uri="{BB962C8B-B14F-4D97-AF65-F5344CB8AC3E}">
        <p14:creationId xmlns:p14="http://schemas.microsoft.com/office/powerpoint/2010/main" val="69298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F908-8546-4B8E-9F80-CFE14AA0B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Per Acre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90208B-0DE3-42D0-98E0-5FE47581B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522" y="1901825"/>
            <a:ext cx="8916956" cy="4127500"/>
          </a:xfrm>
        </p:spPr>
      </p:pic>
    </p:spTree>
    <p:extLst>
      <p:ext uri="{BB962C8B-B14F-4D97-AF65-F5344CB8AC3E}">
        <p14:creationId xmlns:p14="http://schemas.microsoft.com/office/powerpoint/2010/main" val="6557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88AA4-12E8-4F16-92C9-0B86CD749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Per Acre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05138D5-1BD4-436D-8AE5-1F781A1C7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38" y="2910975"/>
            <a:ext cx="9509125" cy="2109199"/>
          </a:xfrm>
        </p:spPr>
      </p:pic>
    </p:spTree>
    <p:extLst>
      <p:ext uri="{BB962C8B-B14F-4D97-AF65-F5344CB8AC3E}">
        <p14:creationId xmlns:p14="http://schemas.microsoft.com/office/powerpoint/2010/main" val="114622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6693-37A9-40D6-AB97-F0F63FA9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about value per acre?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C3628-8505-41EB-BB71-0FFB3B31E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Land values are affected by government decisions and actions, the more services provided the more desirable the land is.</a:t>
            </a:r>
          </a:p>
          <a:p>
            <a:r>
              <a:rPr lang="en-US" dirty="0"/>
              <a:t>Alternatively, a government can modify its approach to public utilities, turning them directly into desirable locations.</a:t>
            </a:r>
          </a:p>
          <a:p>
            <a:r>
              <a:rPr lang="en-US" dirty="0"/>
              <a:t>Conversely if a government doesn’t actively work in a community, land values can depreciate, resulting in less revenues.</a:t>
            </a:r>
          </a:p>
          <a:p>
            <a:r>
              <a:rPr lang="en-US" dirty="0"/>
              <a:t>A government can also use its impact fees and taxing powers to make neighborhood more fiscally efficient.</a:t>
            </a:r>
          </a:p>
        </p:txBody>
      </p:sp>
    </p:spTree>
    <p:extLst>
      <p:ext uri="{BB962C8B-B14F-4D97-AF65-F5344CB8AC3E}">
        <p14:creationId xmlns:p14="http://schemas.microsoft.com/office/powerpoint/2010/main" val="149855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4BEA9-AF7E-4FF0-A63D-D088D1522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about value per acre?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9346-987C-49B9-BF8B-2AF7C0861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part of the </a:t>
            </a:r>
            <a:r>
              <a:rPr lang="en-US" u="sng" dirty="0"/>
              <a:t>reinvestment and services </a:t>
            </a:r>
            <a:r>
              <a:rPr lang="en-US" dirty="0"/>
              <a:t>part of the CREST Toolkit.</a:t>
            </a:r>
          </a:p>
        </p:txBody>
      </p:sp>
    </p:spTree>
    <p:extLst>
      <p:ext uri="{BB962C8B-B14F-4D97-AF65-F5344CB8AC3E}">
        <p14:creationId xmlns:p14="http://schemas.microsoft.com/office/powerpoint/2010/main" val="960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B33F2-684B-47C7-AD77-95770F239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Street Trees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828180F-5330-40C1-87A1-CA81F56A0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38" y="2491778"/>
            <a:ext cx="9509125" cy="2947593"/>
          </a:xfrm>
        </p:spPr>
      </p:pic>
    </p:spTree>
    <p:extLst>
      <p:ext uri="{BB962C8B-B14F-4D97-AF65-F5344CB8AC3E}">
        <p14:creationId xmlns:p14="http://schemas.microsoft.com/office/powerpoint/2010/main" val="308216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FEAEB0-DC12-4373-B23C-2CE645623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Santee Lakes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1E33D5-72EF-4C53-B302-091872DACF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Recreational lake for boating, camping and fishing.</a:t>
            </a:r>
          </a:p>
          <a:p>
            <a:r>
              <a:rPr lang="en-US" dirty="0"/>
              <a:t>People pay up to $200 a night to camp here.</a:t>
            </a:r>
          </a:p>
          <a:p>
            <a:r>
              <a:rPr lang="en-US" dirty="0"/>
              <a:t>Is actually a sewer infiltration pond.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8" name="Content Placeholder 7" descr="A body of water surrounded by trees&#10;&#10;Description automatically generated">
            <a:extLst>
              <a:ext uri="{FF2B5EF4-FFF2-40B4-BE49-F238E27FC236}">
                <a16:creationId xmlns:a16="http://schemas.microsoft.com/office/drawing/2014/main" id="{F135B7AD-52F5-4CA8-9B37-C479025E09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638" y="2085974"/>
            <a:ext cx="5871577" cy="3333751"/>
          </a:xfrm>
        </p:spPr>
      </p:pic>
    </p:spTree>
    <p:extLst>
      <p:ext uri="{BB962C8B-B14F-4D97-AF65-F5344CB8AC3E}">
        <p14:creationId xmlns:p14="http://schemas.microsoft.com/office/powerpoint/2010/main" val="15288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9CE2-686A-4359-92AE-311B34464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continued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B74176-3FC9-4F4D-BBD3-29F62B4EC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98" y="1901825"/>
            <a:ext cx="7469605" cy="4127500"/>
          </a:xfrm>
        </p:spPr>
      </p:pic>
    </p:spTree>
    <p:extLst>
      <p:ext uri="{BB962C8B-B14F-4D97-AF65-F5344CB8AC3E}">
        <p14:creationId xmlns:p14="http://schemas.microsoft.com/office/powerpoint/2010/main" val="83968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31D36-97FA-46CA-ACCA-6F53D40B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336E4-852D-4FC8-86EE-DF9034215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6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79F67-FABC-46DE-B98F-7827CBE71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1910 to 1939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3C260-748A-4957-BD84-AEDE04EFA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1910: San Miguel Lighting District is formed.</a:t>
            </a:r>
          </a:p>
          <a:p>
            <a:r>
              <a:rPr lang="en-US" dirty="0"/>
              <a:t>1913: The Atascadero Colony is formed as a utopian community.</a:t>
            </a:r>
          </a:p>
          <a:p>
            <a:r>
              <a:rPr lang="en-US" dirty="0"/>
              <a:t>1922: County Waterworks 1 is formed, serving San Miguel.</a:t>
            </a:r>
          </a:p>
          <a:p>
            <a:r>
              <a:rPr lang="en-US" dirty="0"/>
              <a:t>1934: Templeton Lighting District is formed.</a:t>
            </a:r>
          </a:p>
          <a:p>
            <a:r>
              <a:rPr lang="en-US" dirty="0"/>
              <a:t>1937: Paso Robles Cemetery District is formed.</a:t>
            </a:r>
          </a:p>
          <a:p>
            <a:r>
              <a:rPr lang="en-US" dirty="0"/>
              <a:t>1939: San Miguel Cemetery District is formed.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1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0185A-5765-4E21-9EB6-55699BA9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2012 </a:t>
            </a:r>
            <a:r>
              <a:rPr lang="en-US" dirty="0" err="1"/>
              <a:t>LAFCo</a:t>
            </a:r>
            <a:r>
              <a:rPr lang="en-US" dirty="0"/>
              <a:t> Service Review for San Miguel CSD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E8321-D713-451A-894D-CC8782B89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LAFCo</a:t>
            </a:r>
            <a:r>
              <a:rPr lang="en-US" dirty="0"/>
              <a:t> : Local Agency Formation Commission</a:t>
            </a:r>
          </a:p>
          <a:p>
            <a:r>
              <a:rPr lang="en-US" dirty="0"/>
              <a:t>Oversees boundaries for CSDs and Cities, also controls what services they provide.</a:t>
            </a:r>
          </a:p>
          <a:p>
            <a:r>
              <a:rPr lang="en-US" dirty="0"/>
              <a:t>New Service Review for San Miguel is due this year.</a:t>
            </a:r>
          </a:p>
          <a:p>
            <a:r>
              <a:rPr lang="en-US" dirty="0"/>
              <a:t>The actions and decisions of our board during these meetings will greatly impact this report.</a:t>
            </a:r>
          </a:p>
        </p:txBody>
      </p:sp>
    </p:spTree>
    <p:extLst>
      <p:ext uri="{BB962C8B-B14F-4D97-AF65-F5344CB8AC3E}">
        <p14:creationId xmlns:p14="http://schemas.microsoft.com/office/powerpoint/2010/main" val="2302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0BB04-F066-4184-96D8-1496C52D3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San Miguel Community Design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D37B6-2C6C-4B14-ADFE-0F1B2C21E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to be an upgrade from the original town plan of 2003.</a:t>
            </a:r>
          </a:p>
          <a:p>
            <a:r>
              <a:rPr lang="en-US" dirty="0"/>
              <a:t>Is a comprehensive plan covering topics including: Economic Development, Parks, Public Safety and Infrastructure.</a:t>
            </a:r>
          </a:p>
          <a:p>
            <a:r>
              <a:rPr lang="en-US" dirty="0"/>
              <a:t>Many programs and policies in the plan.</a:t>
            </a:r>
          </a:p>
          <a:p>
            <a:r>
              <a:rPr lang="en-US" dirty="0"/>
              <a:t>Chapters 3, 4, 6, 7, 8 &amp; 9  directly reference the CSD</a:t>
            </a:r>
          </a:p>
          <a:p>
            <a:r>
              <a:rPr lang="en-US" dirty="0"/>
              <a:t>Projected a population of 3,500 by 2035. San Miguel is at about 3,000 now.</a:t>
            </a:r>
          </a:p>
          <a:p>
            <a:r>
              <a:rPr lang="en-US" dirty="0"/>
              <a:t>Had programs and policies put in that the community objected to.</a:t>
            </a:r>
          </a:p>
        </p:txBody>
      </p:sp>
    </p:spTree>
    <p:extLst>
      <p:ext uri="{BB962C8B-B14F-4D97-AF65-F5344CB8AC3E}">
        <p14:creationId xmlns:p14="http://schemas.microsoft.com/office/powerpoint/2010/main" val="396959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23A25-D18A-4850-BB9B-727A41260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Special District Fire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E2909-FC13-4B8E-9D63-E6FC412C9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Created after Cayucos Fire Department disbanded.</a:t>
            </a:r>
          </a:p>
          <a:p>
            <a:r>
              <a:rPr lang="en-US" dirty="0"/>
              <a:t>Designed to look at the fiscal health of fire departments in unincorporated communities.</a:t>
            </a:r>
          </a:p>
          <a:p>
            <a:r>
              <a:rPr lang="en-US" dirty="0"/>
              <a:t>Was intended to identify projects to support those fire departments, including projects for San Miguel Fire.</a:t>
            </a:r>
          </a:p>
        </p:txBody>
      </p:sp>
    </p:spTree>
    <p:extLst>
      <p:ext uri="{BB962C8B-B14F-4D97-AF65-F5344CB8AC3E}">
        <p14:creationId xmlns:p14="http://schemas.microsoft.com/office/powerpoint/2010/main" val="369119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6A794-1FDA-4643-92BC-845DE3DD0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IWMA Regional Strategy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5A0FB-32E4-4FAF-B74A-DA453FD1A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IWMA: Integrated Waste Management Authority.</a:t>
            </a:r>
          </a:p>
          <a:p>
            <a:r>
              <a:rPr lang="en-US" dirty="0"/>
              <a:t>Same group that created the plastic bag ban.</a:t>
            </a:r>
          </a:p>
          <a:p>
            <a:r>
              <a:rPr lang="en-US" dirty="0"/>
              <a:t>This strategy plan is designed to set recycling goals for cities and CSDs with trash service to meet.</a:t>
            </a:r>
          </a:p>
          <a:p>
            <a:r>
              <a:rPr lang="en-US" dirty="0"/>
              <a:t>If the region doesn’t meet its recycling goals, more bans are likely.</a:t>
            </a:r>
          </a:p>
          <a:p>
            <a:r>
              <a:rPr lang="en-US" dirty="0"/>
              <a:t>13-member board is made up of all 5 supervisors, all 7 cities and one CSD representative.</a:t>
            </a:r>
          </a:p>
        </p:txBody>
      </p:sp>
    </p:spTree>
    <p:extLst>
      <p:ext uri="{BB962C8B-B14F-4D97-AF65-F5344CB8AC3E}">
        <p14:creationId xmlns:p14="http://schemas.microsoft.com/office/powerpoint/2010/main" val="193940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3F62-BE95-4E9B-8E1F-C16CCBB6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Paso Basin Sustainability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DCFED-50BA-432E-A812-37DAF3E98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Governs the CSDs use of groundwater supplies.</a:t>
            </a:r>
          </a:p>
          <a:p>
            <a:r>
              <a:rPr lang="en-US" dirty="0"/>
              <a:t>Includes big projects not likely to happen.</a:t>
            </a:r>
          </a:p>
          <a:p>
            <a:r>
              <a:rPr lang="en-US" dirty="0"/>
              <a:t>State mandated.</a:t>
            </a:r>
          </a:p>
        </p:txBody>
      </p:sp>
    </p:spTree>
    <p:extLst>
      <p:ext uri="{BB962C8B-B14F-4D97-AF65-F5344CB8AC3E}">
        <p14:creationId xmlns:p14="http://schemas.microsoft.com/office/powerpoint/2010/main" val="305967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CEB6-6504-498C-9C2D-292530082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CSD Water and Sewer Master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7DD96-20FA-46DE-862C-8D275CBA0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affect water and sewer utilities.</a:t>
            </a:r>
          </a:p>
          <a:p>
            <a:r>
              <a:rPr lang="en-US" dirty="0"/>
              <a:t>Board will get to review this plan at our regular board meeting.</a:t>
            </a:r>
          </a:p>
        </p:txBody>
      </p:sp>
    </p:spTree>
    <p:extLst>
      <p:ext uri="{BB962C8B-B14F-4D97-AF65-F5344CB8AC3E}">
        <p14:creationId xmlns:p14="http://schemas.microsoft.com/office/powerpoint/2010/main" val="336450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B2E3B-3ACB-4C1F-93D9-377E71CE3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Code 61100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9BFEC-5979-4CF2-8D57-7F1069A7A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law that governs what services the San Miguel CSD can provide to the community.</a:t>
            </a:r>
          </a:p>
          <a:p>
            <a:r>
              <a:rPr lang="en-US" dirty="0"/>
              <a:t>There are 32 Services a CSD can provide.</a:t>
            </a:r>
          </a:p>
          <a:p>
            <a:r>
              <a:rPr lang="en-US" dirty="0"/>
              <a:t>The state also grants additional special powers to other CSD. As an example, some CSDs enforce CC and R’s.</a:t>
            </a:r>
          </a:p>
          <a:p>
            <a:r>
              <a:rPr lang="en-US" dirty="0"/>
              <a:t>Needs </a:t>
            </a:r>
            <a:r>
              <a:rPr lang="en-US" dirty="0" err="1"/>
              <a:t>LAFCo</a:t>
            </a:r>
            <a:r>
              <a:rPr lang="en-US" dirty="0"/>
              <a:t> to review.</a:t>
            </a:r>
          </a:p>
        </p:txBody>
      </p:sp>
    </p:spTree>
    <p:extLst>
      <p:ext uri="{BB962C8B-B14F-4D97-AF65-F5344CB8AC3E}">
        <p14:creationId xmlns:p14="http://schemas.microsoft.com/office/powerpoint/2010/main" val="216940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7C48-3918-4C8C-B48A-3AED700A8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Code53313 and 53313.5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46814-215E-4CAC-995A-2071681B4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allows a CSDs to create a facilities district to finance services and infrastructure.</a:t>
            </a:r>
          </a:p>
          <a:p>
            <a:r>
              <a:rPr lang="en-US" dirty="0"/>
              <a:t>Examples: Fire Service or Natural Gas Pipelines.</a:t>
            </a:r>
          </a:p>
          <a:p>
            <a:r>
              <a:rPr lang="en-US" dirty="0"/>
              <a:t>Allows a CSD to pick and choose what properties get service.</a:t>
            </a:r>
          </a:p>
          <a:p>
            <a:r>
              <a:rPr lang="en-US" dirty="0"/>
              <a:t>Allows a CSD to partner with another agency like a school, county, utility company, or another CSD.</a:t>
            </a:r>
          </a:p>
          <a:p>
            <a:r>
              <a:rPr lang="en-US" dirty="0"/>
              <a:t>Can be used as an alternative to impact fees.</a:t>
            </a:r>
          </a:p>
          <a:p>
            <a:r>
              <a:rPr lang="en-US" dirty="0"/>
              <a:t>Does not need </a:t>
            </a:r>
            <a:r>
              <a:rPr lang="en-US" dirty="0" err="1"/>
              <a:t>LAFCo</a:t>
            </a:r>
            <a:r>
              <a:rPr lang="en-US" dirty="0"/>
              <a:t> to review.</a:t>
            </a:r>
          </a:p>
        </p:txBody>
      </p:sp>
    </p:spTree>
    <p:extLst>
      <p:ext uri="{BB962C8B-B14F-4D97-AF65-F5344CB8AC3E}">
        <p14:creationId xmlns:p14="http://schemas.microsoft.com/office/powerpoint/2010/main" val="367181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639EE-038E-41CB-B02F-EF9211BF4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B3CD8-8167-4CF2-BBE1-8AD0B96BE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next meeting date.</a:t>
            </a:r>
          </a:p>
        </p:txBody>
      </p:sp>
    </p:spTree>
    <p:extLst>
      <p:ext uri="{BB962C8B-B14F-4D97-AF65-F5344CB8AC3E}">
        <p14:creationId xmlns:p14="http://schemas.microsoft.com/office/powerpoint/2010/main" val="226409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E62E9-32E0-4385-8AB8-CD435517A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1940 to 1945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BF0F3-4700-4BC6-90E8-3AB694B7E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1940: Army Core of Engineers construct sewer system for San Miguel.</a:t>
            </a:r>
          </a:p>
          <a:p>
            <a:r>
              <a:rPr lang="en-US" dirty="0"/>
              <a:t>1941: Camp Roberts opens.</a:t>
            </a:r>
          </a:p>
          <a:p>
            <a:r>
              <a:rPr lang="en-US" dirty="0"/>
              <a:t>1942: San Miguel Sanitary District is formed.</a:t>
            </a:r>
          </a:p>
          <a:p>
            <a:r>
              <a:rPr lang="en-US" dirty="0"/>
              <a:t>1944: Peak troop population of about 45,000 is reached at Camp Roberts.</a:t>
            </a:r>
          </a:p>
          <a:p>
            <a:r>
              <a:rPr lang="en-US" dirty="0"/>
              <a:t>1945: Atascadero Fire District is formed.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5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7386-5D42-4DDF-BCC6-B5B7C7737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1951 to mid 1950s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BC682-F946-4319-88B0-8F108ABA2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1951: County Waterworks 5 is formed to serve Templeton.</a:t>
            </a:r>
          </a:p>
          <a:p>
            <a:r>
              <a:rPr lang="en-US" dirty="0"/>
              <a:t>1954: Atascadero Garbage District is formed.</a:t>
            </a:r>
          </a:p>
          <a:p>
            <a:r>
              <a:rPr lang="en-US" dirty="0"/>
              <a:t>1954: Camp Roberts starts scaling down.</a:t>
            </a:r>
          </a:p>
          <a:p>
            <a:r>
              <a:rPr lang="en-US" dirty="0"/>
              <a:t>1954: SLO County gives up rights to dam Lake Nacimiento to Monterey County on condition SLO County gets 20,000 acre feet of water. Monterey County reneges on the deal.</a:t>
            </a:r>
          </a:p>
          <a:p>
            <a:r>
              <a:rPr lang="en-US" dirty="0"/>
              <a:t>Mid 1950s: 101 freeway bypasses many downtowns, local economies impacted.</a:t>
            </a:r>
          </a:p>
        </p:txBody>
      </p:sp>
    </p:spTree>
    <p:extLst>
      <p:ext uri="{BB962C8B-B14F-4D97-AF65-F5344CB8AC3E}">
        <p14:creationId xmlns:p14="http://schemas.microsoft.com/office/powerpoint/2010/main" val="33382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1284-5B16-45CB-8FCD-529F64146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1957 to 1968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3673C-CA4E-4181-8F21-F0207E8BB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1957: San Miguel Sanitary District acquires sewer plant from Camp Roberts.</a:t>
            </a:r>
          </a:p>
          <a:p>
            <a:r>
              <a:rPr lang="en-US" dirty="0"/>
              <a:t>1958: Atascadero Sewer District is formed.</a:t>
            </a:r>
          </a:p>
          <a:p>
            <a:r>
              <a:rPr lang="en-US" dirty="0"/>
              <a:t>1959: SLO County and Monterey County begin a water war after it was proposed to create lake San Antonio.</a:t>
            </a:r>
          </a:p>
          <a:p>
            <a:r>
              <a:rPr lang="en-US" dirty="0"/>
              <a:t>1968: A massive flood destroys the San Miguel sewer plant and bridge across the Salinas River isolating the San Lawrence Terrace from the rest of San Miguel.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4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C1E4E-9515-4752-BA8C-3D021260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60s to Mid 70s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D0BE-B165-4260-9EAE-B2A243914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 60s early 70s: Templeton embarks on a shared sewer plant project with Paso Robles. Apparently missed in the fine print was that Paso Robles would own the sewer service to Las </a:t>
            </a:r>
            <a:r>
              <a:rPr lang="en-US" dirty="0" err="1"/>
              <a:t>Tablas</a:t>
            </a:r>
            <a:r>
              <a:rPr lang="en-US" dirty="0"/>
              <a:t> Road, starting the annexation wars between Paso and Templeton.</a:t>
            </a:r>
          </a:p>
          <a:p>
            <a:r>
              <a:rPr lang="en-US" dirty="0"/>
              <a:t>1970: Camp Roberts is officially closed.</a:t>
            </a:r>
          </a:p>
          <a:p>
            <a:r>
              <a:rPr lang="en-US" dirty="0"/>
              <a:t>1971: National Guard acquires Camp Roberts.</a:t>
            </a:r>
          </a:p>
          <a:p>
            <a:r>
              <a:rPr lang="en-US" dirty="0"/>
              <a:t>Mid 1970s: many historical buildings in San Miguel either torn down or set on fire.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4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anded Design Blue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84.potx" id="{22E7A37F-2161-4E4B-A340-BF7CA314E3E5}" vid="{F2416EA9-E215-4704-9EB2-B7658E7031A3}"/>
    </a:ext>
  </a:extLst>
</a:theme>
</file>

<file path=ppt/theme/theme2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banded nature presentation with mountain sunrise photo (widescreen)</Template>
  <TotalTime>2794</TotalTime>
  <Words>2382</Words>
  <Application>Microsoft Office PowerPoint</Application>
  <PresentationFormat>Widescreen</PresentationFormat>
  <Paragraphs>272</Paragraphs>
  <Slides>58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Corbel</vt:lpstr>
      <vt:lpstr>Euphemia</vt:lpstr>
      <vt:lpstr>Banded Design Blue 16x9</vt:lpstr>
      <vt:lpstr>San Miguel CSD CREST WORKSHOP</vt:lpstr>
      <vt:lpstr>Outline for meeting</vt:lpstr>
      <vt:lpstr>Background</vt:lpstr>
      <vt:lpstr>How did we get here? Timeline of area:</vt:lpstr>
      <vt:lpstr>1910 to 1939</vt:lpstr>
      <vt:lpstr>1940 to 1945</vt:lpstr>
      <vt:lpstr>1951 to mid 1950s</vt:lpstr>
      <vt:lpstr>1957 to 1968</vt:lpstr>
      <vt:lpstr>Late 60s to Mid 70s</vt:lpstr>
      <vt:lpstr>Mid 1970s to 1979</vt:lpstr>
      <vt:lpstr>1980 to 1982</vt:lpstr>
      <vt:lpstr>1982 to 1983</vt:lpstr>
      <vt:lpstr>1990 to 1993</vt:lpstr>
      <vt:lpstr>1999 to 2003</vt:lpstr>
      <vt:lpstr>2004 to 2008</vt:lpstr>
      <vt:lpstr>2008 to 2017</vt:lpstr>
      <vt:lpstr>2018 to 2019</vt:lpstr>
      <vt:lpstr>2020</vt:lpstr>
      <vt:lpstr>Timeline Summary</vt:lpstr>
      <vt:lpstr>So what was the outcome from all this?</vt:lpstr>
      <vt:lpstr>Community Profile of San Miguel (2010 census data)</vt:lpstr>
      <vt:lpstr>CSD Boundaries</vt:lpstr>
      <vt:lpstr>CSD Services</vt:lpstr>
      <vt:lpstr>Urban Reserve Line Area</vt:lpstr>
      <vt:lpstr>Tax rate boundaries</vt:lpstr>
      <vt:lpstr>Income from each tax rate area</vt:lpstr>
      <vt:lpstr>Tax Rate Areas</vt:lpstr>
      <vt:lpstr>TRA Templeton vs San Miguel</vt:lpstr>
      <vt:lpstr>TRA Templeton vs San Miguel the effects</vt:lpstr>
      <vt:lpstr>Where do we go from here?</vt:lpstr>
      <vt:lpstr>What is CREST?</vt:lpstr>
      <vt:lpstr>What is CREST based on?</vt:lpstr>
      <vt:lpstr>Why CREST?</vt:lpstr>
      <vt:lpstr>What will CREST do?</vt:lpstr>
      <vt:lpstr>Why CREST vs. a Strategic Plan or Master Plan?</vt:lpstr>
      <vt:lpstr>Examples Traditional Plan vs CREST?</vt:lpstr>
      <vt:lpstr>Have we done CREST style projects before?</vt:lpstr>
      <vt:lpstr>How do we know what neighborhoods to reinvest in?</vt:lpstr>
      <vt:lpstr>Value Per Acre</vt:lpstr>
      <vt:lpstr>Value Per Acre</vt:lpstr>
      <vt:lpstr>Value Per Acre</vt:lpstr>
      <vt:lpstr>Value Per Acre</vt:lpstr>
      <vt:lpstr>Value Per Acre</vt:lpstr>
      <vt:lpstr>What can we do about value per acre?</vt:lpstr>
      <vt:lpstr>What can we do about value per acre?</vt:lpstr>
      <vt:lpstr>Example 1: Street Trees</vt:lpstr>
      <vt:lpstr>Example 2: Santee Lakes</vt:lpstr>
      <vt:lpstr>Example 2 continued</vt:lpstr>
      <vt:lpstr>Comments?</vt:lpstr>
      <vt:lpstr>2012 LAFCo Service Review for San Miguel CSD</vt:lpstr>
      <vt:lpstr>2016 San Miguel Community Design Plan</vt:lpstr>
      <vt:lpstr>2018 Special District Fire Study</vt:lpstr>
      <vt:lpstr>2018 IWMA Regional Strategy </vt:lpstr>
      <vt:lpstr>2019 Paso Basin Sustainability Plan</vt:lpstr>
      <vt:lpstr>2020 CSD Water and Sewer Master Plan</vt:lpstr>
      <vt:lpstr>Government Code 61100</vt:lpstr>
      <vt:lpstr>Government Code53313 and 53313.5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Miguel CSD CREST WORKSHOP</dc:title>
  <dc:creator>Anthony Kalvans</dc:creator>
  <cp:lastModifiedBy>Anthony Kalvans</cp:lastModifiedBy>
  <cp:revision>82</cp:revision>
  <dcterms:created xsi:type="dcterms:W3CDTF">2020-09-03T06:10:21Z</dcterms:created>
  <dcterms:modified xsi:type="dcterms:W3CDTF">2020-09-07T05:41:58Z</dcterms:modified>
</cp:coreProperties>
</file>