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DF5D-358F-472D-998C-D8C57A7179D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B08D-4066-42B6-8E56-C10D79D4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C72D-8675-4F24-BDE3-99E825CC6F96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C8BA-CBAE-46DD-B3E6-764F6B1E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88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MACHADO</a:t>
            </a:r>
            <a:b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WASTEWATER TREATMENT FACILITY</a:t>
            </a:r>
            <a:b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UPGRADE</a:t>
            </a:r>
            <a:b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n-US" sz="4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PROJECT STATUS REPORT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AUGUST 26, 2021</a:t>
            </a:r>
          </a:p>
        </p:txBody>
      </p:sp>
    </p:spTree>
    <p:extLst>
      <p:ext uri="{BB962C8B-B14F-4D97-AF65-F5344CB8AC3E}">
        <p14:creationId xmlns:p14="http://schemas.microsoft.com/office/powerpoint/2010/main" val="2405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OVERVIEW</a:t>
            </a:r>
            <a:br>
              <a:rPr lang="en-US" dirty="0"/>
            </a:br>
            <a:r>
              <a:rPr lang="en-US" dirty="0"/>
              <a:t>Existing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MACHADO WWTF</a:t>
            </a:r>
          </a:p>
          <a:p>
            <a:pPr lvl="1"/>
            <a:r>
              <a:rPr lang="en-US" dirty="0"/>
              <a:t>Facultative Aerated Treatment Pond System </a:t>
            </a:r>
          </a:p>
          <a:p>
            <a:pPr lvl="1"/>
            <a:r>
              <a:rPr lang="en-US" dirty="0"/>
              <a:t>Waste Discharge Requirements (WDR) Order No. 99-046 </a:t>
            </a:r>
          </a:p>
          <a:p>
            <a:pPr lvl="1"/>
            <a:r>
              <a:rPr lang="en-US" dirty="0"/>
              <a:t>Treatment Capacity 200,000 GPD</a:t>
            </a:r>
          </a:p>
          <a:p>
            <a:pPr lvl="1"/>
            <a:r>
              <a:rPr lang="en-US" dirty="0"/>
              <a:t>Originally Constructed in 1985</a:t>
            </a:r>
          </a:p>
          <a:p>
            <a:pPr lvl="1"/>
            <a:r>
              <a:rPr lang="en-US" dirty="0"/>
              <a:t>Last Major Upgrade in Late 1990’s</a:t>
            </a:r>
          </a:p>
          <a:p>
            <a:pPr lvl="1"/>
            <a:r>
              <a:rPr lang="en-US" dirty="0"/>
              <a:t>On 6/18/18 the District received a letter from SWRCB outlining the status of the plant and setting a timeline of approximately 2.9 years before the plant reaches capacity.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1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OVERVIEW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MACHADO WWTF</a:t>
            </a:r>
          </a:p>
          <a:p>
            <a:pPr lvl="1"/>
            <a:r>
              <a:rPr lang="en-US" dirty="0"/>
              <a:t>Membrane Bioreactor Treatment System</a:t>
            </a:r>
          </a:p>
          <a:p>
            <a:pPr lvl="1"/>
            <a:r>
              <a:rPr lang="en-US" dirty="0"/>
              <a:t>Title 22 Recycled Water Production Capacity</a:t>
            </a:r>
          </a:p>
          <a:p>
            <a:pPr lvl="1"/>
            <a:r>
              <a:rPr lang="en-US" dirty="0"/>
              <a:t>Solar Power Generation Component</a:t>
            </a:r>
          </a:p>
          <a:p>
            <a:pPr lvl="1"/>
            <a:r>
              <a:rPr lang="en-US" dirty="0"/>
              <a:t>“Purple Pipe” Recycled Water Distribution System (Future)</a:t>
            </a:r>
          </a:p>
          <a:p>
            <a:pPr lvl="1"/>
            <a:r>
              <a:rPr lang="en-US" dirty="0"/>
              <a:t>Recycled Water Delivery to Local Vineyards (In-Lieu of GW Pumping)</a:t>
            </a:r>
          </a:p>
          <a:p>
            <a:pPr lvl="1"/>
            <a:r>
              <a:rPr lang="en-US" dirty="0"/>
              <a:t>Waste Discharge Requirements (WDR) Order No. R3-2020-0020  </a:t>
            </a:r>
          </a:p>
          <a:p>
            <a:pPr lvl="1"/>
            <a:r>
              <a:rPr lang="en-US" dirty="0"/>
              <a:t>Treatment Capacity 325,000 GPD (Phase 1) 500,000 GPD (Build-Out)</a:t>
            </a:r>
          </a:p>
          <a:p>
            <a:pPr lvl="1"/>
            <a:r>
              <a:rPr lang="en-US" dirty="0"/>
              <a:t>Planned Start-up 2022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0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80" y="481263"/>
            <a:ext cx="6346104" cy="584205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52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1" y="328863"/>
            <a:ext cx="6819033" cy="6095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565" y="385399"/>
            <a:ext cx="4745613" cy="6076159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5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MILESTONES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30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June 2018: RWQCB Letter Received Notifying of WWTF Improvements Required</a:t>
            </a:r>
          </a:p>
          <a:p>
            <a:r>
              <a:rPr lang="en-US" dirty="0"/>
              <a:t>January 2019: WWTF Upgrade Engineering Report Approved</a:t>
            </a:r>
          </a:p>
          <a:p>
            <a:r>
              <a:rPr lang="en-US" dirty="0"/>
              <a:t>October 2019: WWTF Design Development Agreement to Monsoon Consultants</a:t>
            </a:r>
          </a:p>
          <a:p>
            <a:r>
              <a:rPr lang="en-US" dirty="0"/>
              <a:t>November 2019: District Receives $250,000 Planning Grant from DWR</a:t>
            </a:r>
          </a:p>
          <a:p>
            <a:r>
              <a:rPr lang="en-US" dirty="0"/>
              <a:t>April 2020: Preliminary Engineering Report (PER) delivered to USDA</a:t>
            </a:r>
          </a:p>
          <a:p>
            <a:r>
              <a:rPr lang="en-US" dirty="0"/>
              <a:t>April 2020: WWTF CEQA / NEPA Services Agreement to </a:t>
            </a:r>
            <a:r>
              <a:rPr lang="en-US" dirty="0" err="1"/>
              <a:t>Dudek</a:t>
            </a:r>
            <a:endParaRPr lang="en-US" dirty="0"/>
          </a:p>
          <a:p>
            <a:r>
              <a:rPr lang="en-US" dirty="0"/>
              <a:t>September 2020: RWQCB adopts General WDR (Order No. R3-2020-0020) </a:t>
            </a:r>
          </a:p>
          <a:p>
            <a:r>
              <a:rPr lang="en-US" dirty="0"/>
              <a:t>June 2021: Bid Received for Pre-Engineered Package MBR Treatment Plant</a:t>
            </a:r>
          </a:p>
          <a:p>
            <a:r>
              <a:rPr lang="en-US" dirty="0"/>
              <a:t>July 2021: Administrative DRAFT CEQA/NEPA Environmental Document delivered to District.</a:t>
            </a:r>
          </a:p>
          <a:p>
            <a:r>
              <a:rPr lang="en-US" dirty="0"/>
              <a:t>August 2021: RFB released for WWTF Headworks Screening and Grit Removal Equipment released. 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05" y="208547"/>
            <a:ext cx="6896849" cy="64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268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MACHADO WASTEWATER TREATMENT FACILITY UPGRADE PROJECT STATUS REPORT</vt:lpstr>
      <vt:lpstr>PROJECT OVERVIEW Existing</vt:lpstr>
      <vt:lpstr>PROJECT OVERVIEW Future</vt:lpstr>
      <vt:lpstr>PowerPoint Presentation</vt:lpstr>
      <vt:lpstr>PowerPoint Presentation</vt:lpstr>
      <vt:lpstr>MILESTONES ACCOMPLISHED</vt:lpstr>
      <vt:lpstr>PowerPoint Presentation</vt:lpstr>
    </vt:vector>
  </TitlesOfParts>
  <Company>GSI Water Slotions,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MACHADO WASTEWATER TREATMENT FACILITY UPGRADE PROJECT STATUS REPORT</dc:title>
  <dc:creator>Blaine Reely</dc:creator>
  <cp:lastModifiedBy>Kelly Dodds</cp:lastModifiedBy>
  <cp:revision>11</cp:revision>
  <dcterms:created xsi:type="dcterms:W3CDTF">2021-08-18T19:08:23Z</dcterms:created>
  <dcterms:modified xsi:type="dcterms:W3CDTF">2021-08-27T00:38:02Z</dcterms:modified>
</cp:coreProperties>
</file>